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337" r:id="rId3"/>
    <p:sldId id="349" r:id="rId4"/>
    <p:sldId id="363" r:id="rId5"/>
    <p:sldId id="329" r:id="rId6"/>
    <p:sldId id="364" r:id="rId7"/>
    <p:sldId id="377" r:id="rId8"/>
    <p:sldId id="332" r:id="rId9"/>
    <p:sldId id="366" r:id="rId10"/>
    <p:sldId id="333" r:id="rId11"/>
    <p:sldId id="315" r:id="rId12"/>
    <p:sldId id="372" r:id="rId13"/>
    <p:sldId id="342" r:id="rId14"/>
    <p:sldId id="367" r:id="rId15"/>
    <p:sldId id="378" r:id="rId16"/>
    <p:sldId id="369" r:id="rId17"/>
    <p:sldId id="370" r:id="rId18"/>
    <p:sldId id="380" r:id="rId19"/>
    <p:sldId id="379" r:id="rId20"/>
    <p:sldId id="365" r:id="rId21"/>
    <p:sldId id="371" r:id="rId22"/>
    <p:sldId id="335" r:id="rId23"/>
    <p:sldId id="381" r:id="rId24"/>
    <p:sldId id="382" r:id="rId25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FF"/>
    <a:srgbClr val="00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66" d="100"/>
          <a:sy n="66" d="100"/>
        </p:scale>
        <p:origin x="-11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1\Documents\Zip\&#1047;&#1076;&#1088;&#1072;&#1074;&#1086;&#1086;&#1093;&#1088;&#1072;&#1085;&#1077;&#1085;&#1080;&#1077;%20&#1063;&#1072;&#1087;&#1072;&#1077;&#1074;&#1089;&#1082;&#1072;\&#1056;&#1086;&#1078;&#1076;&#1072;&#1077;&#1084;&#1086;&#1089;&#1090;&#1100;%20&#1080;%20&#1084;&#1083;&#1072;&#1076;&#1077;&#1085;&#1095;&#1077;&#1089;&#1082;&#1072;&#1103;%20&#1089;&#1084;&#1077;&#1088;&#1090;&#1085;&#1086;&#1089;&#1090;&#1100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1\Documents\Zip\&#1047;&#1076;&#1088;&#1072;&#1074;&#1086;&#1086;&#1093;&#1088;&#1072;&#1085;&#1077;&#1085;&#1080;&#1077;%20&#1063;&#1072;&#1087;&#1072;&#1077;&#1074;&#1089;&#1082;&#1072;\&#1056;&#1086;&#1078;&#1076;&#1072;&#1077;&#1084;&#1086;&#1089;&#1090;&#1100;%20&#1080;%20&#1084;&#1083;&#1072;&#1076;&#1077;&#1085;&#1095;&#1077;&#1089;&#1082;&#1072;&#1103;%20&#1089;&#1084;&#1077;&#1088;&#1090;&#1085;&#1086;&#1089;&#1090;&#1100;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legSergeyev\Documents\Zip\&#1047;&#1076;&#1086;&#1088;&#1086;&#1074;&#1099;&#1077;%20&#1075;&#1086;&#1088;&#1086;&#1076;&#1072;\&#1052;&#1091;&#1085;&#1080;&#1094;&#1080;&#1087;&#1072;&#1083;&#1100;&#1085;&#1072;&#1103;%20&#1087;&#1088;&#1086;&#1075;&#1088;&#1072;&#1084;&#1084;&#1072;%20&#1047;&#1076;&#1086;&#1088;&#1086;&#1074;&#1099;&#1081;%20&#1075;&#1086;&#1088;&#1086;&#1076;-&#1089;&#1095;&#1072;&#1089;&#1090;&#1083;&#1080;&#1074;&#1099;&#1081;%20&#1075;&#1086;&#1088;&#1086;&#1076;%202015-2018\PYLL\Report\&#1055;&#1043;&#1055;&#1046;%20&#1072;&#1085;&#1072;&#1083;&#1080;&#1079;%20&#1086;&#1089;&#1085;_districts_service_calculations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rgbClr val="000000"/>
                </a:solidFill>
              </a:rPr>
              <a:t>Младенческая смертность</a:t>
            </a:r>
            <a:r>
              <a:rPr lang="en-US" baseline="0" dirty="0" smtClean="0">
                <a:solidFill>
                  <a:srgbClr val="000000"/>
                </a:solidFill>
              </a:rPr>
              <a:t>, </a:t>
            </a:r>
            <a:r>
              <a:rPr lang="ru-RU" baseline="0" dirty="0" smtClean="0">
                <a:solidFill>
                  <a:srgbClr val="000000"/>
                </a:solidFill>
              </a:rPr>
              <a:t>на 1000 родившихся живыми</a:t>
            </a:r>
            <a:endParaRPr lang="en-US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2831966244752149"/>
          <c:y val="2.7008177953127242E-2"/>
        </c:manualLayout>
      </c:layout>
      <c:overlay val="0"/>
      <c:spPr>
        <a:noFill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57150"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F3-415D-B3CC-4B7976509AF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F3-415D-B3CC-4B7976509AFC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5715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F3-415D-B3CC-4B7976509AF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5715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F3-415D-B3CC-4B7976509AFC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5715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FF3-415D-B3CC-4B7976509AFC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 w="5715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FF3-415D-B3CC-4B7976509AFC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 w="5715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FF3-415D-B3CC-4B7976509AFC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 w="57150"/>
            </c:spPr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 w="57150"/>
            </c:spPr>
          </c:dPt>
          <c:dLbls>
            <c:dLbl>
              <c:idx val="0"/>
              <c:layout>
                <c:manualLayout>
                  <c:x val="2.4840745394486686E-3"/>
                  <c:y val="-4.3020287718708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F3-415D-B3CC-4B7976509AFC}"/>
                </c:ext>
              </c:extLst>
            </c:dLbl>
            <c:dLbl>
              <c:idx val="2"/>
              <c:layout>
                <c:manualLayout>
                  <c:x val="0"/>
                  <c:y val="-2.1508450280592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FF3-415D-B3CC-4B7976509AFC}"/>
                </c:ext>
              </c:extLst>
            </c:dLbl>
            <c:dLbl>
              <c:idx val="4"/>
              <c:layout>
                <c:manualLayout>
                  <c:x val="-2.4842701358690992E-3"/>
                  <c:y val="-8.6033801122367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FF3-415D-B3CC-4B7976509AFC}"/>
                </c:ext>
              </c:extLst>
            </c:dLbl>
            <c:dLbl>
              <c:idx val="6"/>
              <c:layout>
                <c:manualLayout>
                  <c:x val="2.4840745394486686E-3"/>
                  <c:y val="-2.150878899634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FF3-415D-B3CC-4B7976509AFC}"/>
                </c:ext>
              </c:extLst>
            </c:dLbl>
            <c:numFmt formatCode="#,##0.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50" b="1">
                    <a:ln>
                      <a:noFill/>
                    </a:ln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'Рождаемость и младенческая смер'!$A$34:$A$42</c:f>
              <c:strCache>
                <c:ptCount val="9"/>
                <c:pt idx="0">
                  <c:v>1993-95</c:v>
                </c:pt>
                <c:pt idx="1">
                  <c:v>1996-98</c:v>
                </c:pt>
                <c:pt idx="2">
                  <c:v>1999-2001</c:v>
                </c:pt>
                <c:pt idx="3">
                  <c:v>2002-04</c:v>
                </c:pt>
                <c:pt idx="4">
                  <c:v>2005-07</c:v>
                </c:pt>
                <c:pt idx="5">
                  <c:v>2008-10</c:v>
                </c:pt>
                <c:pt idx="6">
                  <c:v>2011-13</c:v>
                </c:pt>
                <c:pt idx="7">
                  <c:v>2014-16</c:v>
                </c:pt>
                <c:pt idx="8">
                  <c:v>2017-</c:v>
                </c:pt>
              </c:strCache>
            </c:strRef>
          </c:cat>
          <c:val>
            <c:numRef>
              <c:f>'Рождаемость и младенческая смер'!$B$34:$B$42</c:f>
              <c:numCache>
                <c:formatCode>General</c:formatCode>
                <c:ptCount val="9"/>
                <c:pt idx="0">
                  <c:v>30.20318506315213</c:v>
                </c:pt>
                <c:pt idx="1">
                  <c:v>20.023557126030635</c:v>
                </c:pt>
                <c:pt idx="2">
                  <c:v>9.1631032376298176</c:v>
                </c:pt>
                <c:pt idx="3">
                  <c:v>8.8757396449704213</c:v>
                </c:pt>
                <c:pt idx="4">
                  <c:v>7.0323488045007032</c:v>
                </c:pt>
                <c:pt idx="5">
                  <c:v>8.4352593842260646</c:v>
                </c:pt>
                <c:pt idx="6">
                  <c:v>5.3410024650780645</c:v>
                </c:pt>
                <c:pt idx="7">
                  <c:v>7.3333333333333384</c:v>
                </c:pt>
                <c:pt idx="8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FF3-415D-B3CC-4B7976509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10232576"/>
        <c:axId val="310861824"/>
      </c:barChart>
      <c:lineChart>
        <c:grouping val="standard"/>
        <c:varyColors val="0"/>
        <c:ser>
          <c:idx val="1"/>
          <c:order val="1"/>
          <c:spPr>
            <a:ln w="41275">
              <a:solidFill>
                <a:srgbClr val="FFC000"/>
              </a:solidFill>
            </a:ln>
          </c:spPr>
          <c:marker>
            <c:symbol val="diamond"/>
            <c:size val="9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'Рождаемость и младенческая смер'!$A$34:$A$42</c:f>
              <c:strCache>
                <c:ptCount val="9"/>
                <c:pt idx="0">
                  <c:v>1993-95</c:v>
                </c:pt>
                <c:pt idx="1">
                  <c:v>1996-98</c:v>
                </c:pt>
                <c:pt idx="2">
                  <c:v>1999-2001</c:v>
                </c:pt>
                <c:pt idx="3">
                  <c:v>2002-04</c:v>
                </c:pt>
                <c:pt idx="4">
                  <c:v>2005-07</c:v>
                </c:pt>
                <c:pt idx="5">
                  <c:v>2008-10</c:v>
                </c:pt>
                <c:pt idx="6">
                  <c:v>2011-13</c:v>
                </c:pt>
                <c:pt idx="7">
                  <c:v>2014-16</c:v>
                </c:pt>
                <c:pt idx="8">
                  <c:v>2017-</c:v>
                </c:pt>
              </c:strCache>
            </c:strRef>
          </c:cat>
          <c:val>
            <c:numRef>
              <c:f>'Рождаемость и младенческая смер'!$C$34:$C$42</c:f>
              <c:numCache>
                <c:formatCode>General</c:formatCode>
                <c:ptCount val="9"/>
                <c:pt idx="0">
                  <c:v>15.666666666666675</c:v>
                </c:pt>
                <c:pt idx="1">
                  <c:v>12.966666666666676</c:v>
                </c:pt>
                <c:pt idx="2">
                  <c:v>10.200000000000001</c:v>
                </c:pt>
                <c:pt idx="3">
                  <c:v>8.4666666666666774</c:v>
                </c:pt>
                <c:pt idx="4">
                  <c:v>7.4666666666666694</c:v>
                </c:pt>
                <c:pt idx="5">
                  <c:v>6.7666666666666684</c:v>
                </c:pt>
                <c:pt idx="6">
                  <c:v>6.8333333333333384</c:v>
                </c:pt>
                <c:pt idx="7">
                  <c:v>6.8666666666666671</c:v>
                </c:pt>
                <c:pt idx="8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9FF3-415D-B3CC-4B7976509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232576"/>
        <c:axId val="310861824"/>
      </c:lineChart>
      <c:catAx>
        <c:axId val="310232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rot="0" vert="horz"/>
          <a:lstStyle/>
          <a:p>
            <a:pPr>
              <a:defRPr sz="1000" b="1">
                <a:solidFill>
                  <a:srgbClr val="000000"/>
                </a:solidFill>
              </a:defRPr>
            </a:pPr>
            <a:endParaRPr lang="ru-RU"/>
          </a:p>
        </c:txPr>
        <c:crossAx val="310861824"/>
        <c:crosses val="autoZero"/>
        <c:auto val="1"/>
        <c:lblAlgn val="ctr"/>
        <c:lblOffset val="100"/>
        <c:noMultiLvlLbl val="0"/>
      </c:catAx>
      <c:valAx>
        <c:axId val="31086182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 b="1">
                <a:solidFill>
                  <a:srgbClr val="000000"/>
                </a:solidFill>
              </a:defRPr>
            </a:pPr>
            <a:endParaRPr lang="ru-RU"/>
          </a:p>
        </c:txPr>
        <c:crossAx val="3102325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00FFFF">
        <a:alpha val="20000"/>
      </a:srgbClr>
    </a:solidFill>
    <a:ln>
      <a:noFill/>
    </a:ln>
  </c:spPr>
  <c:txPr>
    <a:bodyPr/>
    <a:lstStyle/>
    <a:p>
      <a:pPr>
        <a:defRPr baseline="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1998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Менее 3 км от завода</c:v>
                </c:pt>
                <c:pt idx="1">
                  <c:v>Более 3 км от завода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39.799999999999997</c:v>
                </c:pt>
                <c:pt idx="1">
                  <c:v>39.799999999999997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Менее 3 км от завода</c:v>
                </c:pt>
                <c:pt idx="1">
                  <c:v>Более 3 км от завода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12.9</c:v>
                </c:pt>
                <c:pt idx="1">
                  <c:v>5.0999999999999996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Менее 3 км от завода</c:v>
                </c:pt>
                <c:pt idx="1">
                  <c:v>Более 3 км от завода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597248"/>
        <c:axId val="338731584"/>
      </c:barChart>
      <c:catAx>
        <c:axId val="34859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8731584"/>
        <c:crosses val="autoZero"/>
        <c:auto val="1"/>
        <c:lblAlgn val="ctr"/>
        <c:lblOffset val="100"/>
        <c:noMultiLvlLbl val="0"/>
      </c:catAx>
      <c:valAx>
        <c:axId val="33873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597248"/>
        <c:crosses val="autoZero"/>
        <c:crossBetween val="between"/>
      </c:valAx>
      <c:spPr>
        <a:noFill/>
        <a:ln w="25383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rgbClr val="000000"/>
                </a:solidFill>
              </a:rPr>
              <a:t>Смертность, на 1000</a:t>
            </a:r>
            <a:endParaRPr lang="en-US" dirty="0">
              <a:solidFill>
                <a:srgbClr val="00000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758362084858697E-2"/>
          <c:y val="0.16671097391295148"/>
          <c:w val="0.90272327425004661"/>
          <c:h val="0.715065389559890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Смертность!$A$47:$A$53</c:f>
              <c:strCache>
                <c:ptCount val="7"/>
                <c:pt idx="0">
                  <c:v>1999-2001</c:v>
                </c:pt>
                <c:pt idx="1">
                  <c:v>2002-04</c:v>
                </c:pt>
                <c:pt idx="2">
                  <c:v>2005-07</c:v>
                </c:pt>
                <c:pt idx="3">
                  <c:v>2008-10</c:v>
                </c:pt>
                <c:pt idx="4">
                  <c:v>2011-13</c:v>
                </c:pt>
                <c:pt idx="5">
                  <c:v>2014-16</c:v>
                </c:pt>
                <c:pt idx="6">
                  <c:v>2017-</c:v>
                </c:pt>
              </c:strCache>
            </c:strRef>
          </c:cat>
          <c:val>
            <c:numRef>
              <c:f>Смертность!$B$47:$B$53</c:f>
              <c:numCache>
                <c:formatCode>General</c:formatCode>
                <c:ptCount val="7"/>
                <c:pt idx="0">
                  <c:v>22</c:v>
                </c:pt>
                <c:pt idx="1">
                  <c:v>21.599999999999987</c:v>
                </c:pt>
                <c:pt idx="2">
                  <c:v>20.599999999999987</c:v>
                </c:pt>
                <c:pt idx="3">
                  <c:v>18.566666666666666</c:v>
                </c:pt>
                <c:pt idx="4">
                  <c:v>17.3</c:v>
                </c:pt>
                <c:pt idx="5">
                  <c:v>18.2</c:v>
                </c:pt>
                <c:pt idx="6">
                  <c:v>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0B-4524-BEEA-D8AE79223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31"/>
        <c:axId val="311326208"/>
        <c:axId val="310867584"/>
      </c:barChart>
      <c:lineChart>
        <c:grouping val="standard"/>
        <c:varyColors val="0"/>
        <c:ser>
          <c:idx val="1"/>
          <c:order val="1"/>
          <c:spPr>
            <a:ln w="53975">
              <a:solidFill>
                <a:srgbClr val="FFC000"/>
              </a:solidFill>
            </a:ln>
          </c:spPr>
          <c:marker>
            <c:symbol val="diamond"/>
            <c:size val="9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4.9649878848534328E-2"/>
                  <c:y val="-6.7188301828897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0B-4524-BEEA-D8AE792238CD}"/>
                </c:ext>
              </c:extLst>
            </c:dLbl>
            <c:dLbl>
              <c:idx val="1"/>
              <c:layout>
                <c:manualLayout>
                  <c:x val="-5.2263030366878314E-2"/>
                  <c:y val="-5.4590495235979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40B-4524-BEEA-D8AE792238CD}"/>
                </c:ext>
              </c:extLst>
            </c:dLbl>
            <c:dLbl>
              <c:idx val="2"/>
              <c:layout>
                <c:manualLayout>
                  <c:x val="-4.8863573239337099E-2"/>
                  <c:y val="-4.890887173609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40B-4524-BEEA-D8AE792238CD}"/>
                </c:ext>
              </c:extLst>
            </c:dLbl>
            <c:dLbl>
              <c:idx val="3"/>
              <c:layout>
                <c:manualLayout>
                  <c:x val="-5.348095792386709E-2"/>
                  <c:y val="-4.8168228416578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40B-4524-BEEA-D8AE792238CD}"/>
                </c:ext>
              </c:extLst>
            </c:dLbl>
            <c:dLbl>
              <c:idx val="4"/>
              <c:layout>
                <c:manualLayout>
                  <c:x val="-4.4423575811846798E-2"/>
                  <c:y val="-3.7793419778754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40B-4524-BEEA-D8AE792238CD}"/>
                </c:ext>
              </c:extLst>
            </c:dLbl>
            <c:dLbl>
              <c:idx val="5"/>
              <c:layout>
                <c:manualLayout>
                  <c:x val="-4.135958277970108E-2"/>
                  <c:y val="-4.6191957507366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225416047901299E-2"/>
                  <c:y val="-3.779341977875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Смертность!$A$47:$A$53</c:f>
              <c:strCache>
                <c:ptCount val="7"/>
                <c:pt idx="0">
                  <c:v>1999-2001</c:v>
                </c:pt>
                <c:pt idx="1">
                  <c:v>2002-04</c:v>
                </c:pt>
                <c:pt idx="2">
                  <c:v>2005-07</c:v>
                </c:pt>
                <c:pt idx="3">
                  <c:v>2008-10</c:v>
                </c:pt>
                <c:pt idx="4">
                  <c:v>2011-13</c:v>
                </c:pt>
                <c:pt idx="5">
                  <c:v>2014-16</c:v>
                </c:pt>
                <c:pt idx="6">
                  <c:v>2017-</c:v>
                </c:pt>
              </c:strCache>
            </c:strRef>
          </c:cat>
          <c:val>
            <c:numRef>
              <c:f>Смертность!$C$47:$C$53</c:f>
              <c:numCache>
                <c:formatCode>General</c:formatCode>
                <c:ptCount val="7"/>
                <c:pt idx="0">
                  <c:v>16</c:v>
                </c:pt>
                <c:pt idx="1">
                  <c:v>16.366666666666664</c:v>
                </c:pt>
                <c:pt idx="2">
                  <c:v>15.733333333333333</c:v>
                </c:pt>
                <c:pt idx="3">
                  <c:v>15.1</c:v>
                </c:pt>
                <c:pt idx="4">
                  <c:v>14.233333333333333</c:v>
                </c:pt>
                <c:pt idx="5">
                  <c:v>14.133333333333333</c:v>
                </c:pt>
                <c:pt idx="6">
                  <c:v>13.7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40B-4524-BEEA-D8AE79223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326208"/>
        <c:axId val="310867584"/>
      </c:lineChart>
      <c:catAx>
        <c:axId val="3113262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300" b="1">
                <a:solidFill>
                  <a:srgbClr val="000000"/>
                </a:solidFill>
              </a:defRPr>
            </a:pPr>
            <a:endParaRPr lang="ru-RU"/>
          </a:p>
        </c:txPr>
        <c:crossAx val="310867584"/>
        <c:crosses val="autoZero"/>
        <c:auto val="1"/>
        <c:lblAlgn val="ctr"/>
        <c:lblOffset val="100"/>
        <c:noMultiLvlLbl val="0"/>
      </c:catAx>
      <c:valAx>
        <c:axId val="31086758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000"/>
                </a:solidFill>
              </a:defRPr>
            </a:pPr>
            <a:endParaRPr lang="ru-RU"/>
          </a:p>
        </c:txPr>
        <c:crossAx val="311326208"/>
        <c:crosses val="autoZero"/>
        <c:crossBetween val="between"/>
      </c:valAx>
    </c:plotArea>
    <c:plotVisOnly val="1"/>
    <c:dispBlanksAs val="gap"/>
    <c:showDLblsOverMax val="0"/>
  </c:chart>
  <c:spPr>
    <a:solidFill>
      <a:srgbClr val="00FFFF">
        <a:alpha val="20000"/>
      </a:srgbClr>
    </a:solidFill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E8F-4DD7-B768-C89C3B255760}"/>
              </c:ext>
            </c:extLst>
          </c:dPt>
          <c:dPt>
            <c:idx val="2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8F-4DD7-B768-C89C3B2557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'Итог для отображения'!$A$33:$A$36</c:f>
              <c:strCache>
                <c:ptCount val="4"/>
                <c:pt idx="0">
                  <c:v>Берсол, Владимирский, Титовка, Садово-дачный</c:v>
                </c:pt>
                <c:pt idx="1">
                  <c:v>Нагорный</c:v>
                </c:pt>
                <c:pt idx="2">
                  <c:v>Центральный, Соц.город</c:v>
                </c:pt>
                <c:pt idx="3">
                  <c:v>Бол.Томылово, Силикатная пл., Губашево, Проспект</c:v>
                </c:pt>
              </c:strCache>
            </c:strRef>
          </c:cat>
          <c:val>
            <c:numRef>
              <c:f>'Итог для отображения'!$B$33:$B$36</c:f>
              <c:numCache>
                <c:formatCode>0</c:formatCode>
                <c:ptCount val="4"/>
                <c:pt idx="0">
                  <c:v>810.00654022236802</c:v>
                </c:pt>
                <c:pt idx="1">
                  <c:v>625.74595055413579</c:v>
                </c:pt>
                <c:pt idx="2">
                  <c:v>711.22458719098938</c:v>
                </c:pt>
                <c:pt idx="3">
                  <c:v>614.09828606097369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8F-4DD7-B768-C89C3B255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6599424"/>
        <c:axId val="338731008"/>
      </c:barChart>
      <c:catAx>
        <c:axId val="466599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38731008"/>
        <c:crosses val="autoZero"/>
        <c:auto val="1"/>
        <c:lblAlgn val="ctr"/>
        <c:lblOffset val="100"/>
        <c:noMultiLvlLbl val="0"/>
      </c:catAx>
      <c:valAx>
        <c:axId val="338731008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6659942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6811023622053"/>
          <c:y val="4.0796998031496112E-2"/>
          <c:w val="0.89163188976377961"/>
          <c:h val="0.725658739248075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og"/>
            <c:dispRSqr val="0"/>
            <c:dispEq val="0"/>
          </c:trendline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0</c:formatCode>
                <c:ptCount val="6"/>
                <c:pt idx="0">
                  <c:v>14035</c:v>
                </c:pt>
                <c:pt idx="1">
                  <c:v>13489</c:v>
                </c:pt>
                <c:pt idx="2">
                  <c:v>11614</c:v>
                </c:pt>
                <c:pt idx="3">
                  <c:v>10791</c:v>
                </c:pt>
                <c:pt idx="4">
                  <c:v>10504.639507765594</c:v>
                </c:pt>
                <c:pt idx="5">
                  <c:v>10472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002816"/>
        <c:axId val="338733312"/>
      </c:barChart>
      <c:catAx>
        <c:axId val="3080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97"/>
            </a:pPr>
            <a:endParaRPr lang="ru-RU"/>
          </a:p>
        </c:txPr>
        <c:crossAx val="338733312"/>
        <c:crosses val="autoZero"/>
        <c:auto val="1"/>
        <c:lblAlgn val="ctr"/>
        <c:lblOffset val="100"/>
        <c:noMultiLvlLbl val="0"/>
      </c:catAx>
      <c:valAx>
        <c:axId val="338733312"/>
        <c:scaling>
          <c:orientation val="minMax"/>
          <c:max val="15000"/>
          <c:min val="8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0800281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0.58581</cdr:x>
      <cdr:y>0.07329</cdr:y>
    </cdr:from>
    <cdr:to>
      <cdr:x>1</cdr:x>
      <cdr:y>0.14351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55767" y="375816"/>
          <a:ext cx="322109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На</a:t>
          </a:r>
          <a:r>
            <a:rPr lang="en-US" sz="2000" b="1" baseline="0" dirty="0" smtClean="0"/>
            <a:t> 100,000 </a:t>
          </a:r>
          <a:r>
            <a:rPr lang="ru-RU" sz="2000" b="1" baseline="0" dirty="0" smtClean="0"/>
            <a:t>жителей</a:t>
          </a:r>
          <a:endParaRPr lang="ru-RU" sz="2000" b="1" baseline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D40936-2AA0-45F5-BCB0-E3F7316BA550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8F3179-9258-4BFE-B788-1B90A8AC16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943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25275C-80C8-4F6F-A36D-EC712C2794B9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143F94-602E-4EA6-A4CD-EA2C056361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5465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E057B73-C013-4FDA-BAEA-036D0721D32A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Картирование по районам города, по поликлиническим отделениям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3F94-602E-4EA6-A4CD-EA2C056361B6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685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sz="1600" smtClean="0"/>
              <a:t>Indoor fitness center was constructed - 2014</a:t>
            </a:r>
          </a:p>
          <a:p>
            <a:r>
              <a:rPr lang="en-US" altLang="ru-RU" sz="1600" smtClean="0"/>
              <a:t>As well as Indoor Ice-ho</a:t>
            </a:r>
            <a:r>
              <a:rPr lang="ru-RU" altLang="ru-RU" sz="1600" smtClean="0"/>
              <a:t>с</a:t>
            </a:r>
            <a:r>
              <a:rPr lang="en-US" altLang="ru-RU" sz="1600" smtClean="0"/>
              <a:t>key arena in 2018</a:t>
            </a:r>
          </a:p>
          <a:p>
            <a:endParaRPr lang="en-US" altLang="ru-RU" sz="1600" smtClean="0"/>
          </a:p>
          <a:p>
            <a:r>
              <a:rPr lang="en-US" altLang="ru-RU" sz="1600" smtClean="0"/>
              <a:t>fitness equipment for 16 outdoor areas in different</a:t>
            </a:r>
            <a:br>
              <a:rPr lang="en-US" altLang="ru-RU" sz="1600" smtClean="0"/>
            </a:br>
            <a:r>
              <a:rPr lang="en-US" altLang="ru-RU" sz="1600" smtClean="0"/>
              <a:t>districts of Chapaevsk was installed</a:t>
            </a:r>
          </a:p>
          <a:p>
            <a:endParaRPr lang="en-US" altLang="ru-RU" sz="1600" smtClean="0"/>
          </a:p>
          <a:p>
            <a:pPr lvl="1" eaLnBrk="1" hangingPunct="1"/>
            <a:r>
              <a:rPr lang="en-US" altLang="ru-RU" sz="2400" smtClean="0"/>
              <a:t>Including districts with higher PYLL</a:t>
            </a:r>
          </a:p>
          <a:p>
            <a:pPr lvl="1" eaLnBrk="1" hangingPunct="1"/>
            <a:r>
              <a:rPr lang="en-US" altLang="ru-RU" sz="2400" smtClean="0"/>
              <a:t>Free access for all people all ages</a:t>
            </a:r>
          </a:p>
          <a:p>
            <a:endParaRPr lang="en-US" altLang="ru-RU" sz="1600" smtClean="0"/>
          </a:p>
          <a:p>
            <a:endParaRPr lang="en-US" altLang="ru-RU" sz="16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z="16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z="16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F455FDC-C84A-4EC6-B1C3-343BE1B87BCA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FAADD01-5FB8-4847-9BB7-25BBDEFCA734}" type="slidenum">
              <a:rPr lang="en-US" altLang="ru-RU" smtClean="0"/>
              <a:pPr/>
              <a:t>22</a:t>
            </a:fld>
            <a:endParaRPr lang="en-US" alt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54063"/>
            <a:ext cx="4951413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719638"/>
            <a:ext cx="4957763" cy="447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911225"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Национальные проекты</a:t>
            </a:r>
          </a:p>
          <a:p>
            <a:r>
              <a:rPr lang="ru-RU" dirty="0" smtClean="0"/>
              <a:t>«Демография», «Здравоохранение»,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3F94-602E-4EA6-A4CD-EA2C056361B6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CBDBD6C-2F53-4B8B-B9A6-5A3186D7238C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1DA754A-C0B5-42C6-AB6D-5DC2CF908C84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z="16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9BF27D6-25AC-4025-ADBA-CF0AAC263CC1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37EF2BF-67BF-45F0-9D00-F782924FD9E2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ru-RU" smtClean="0"/>
              <a:t>In 1996 Chapaevsk has first successful experience to collaborate with WHO.</a:t>
            </a:r>
          </a:p>
          <a:p>
            <a:r>
              <a:rPr lang="en-GB" altLang="ru-RU" smtClean="0"/>
              <a:t>Chapaevsk participated in WHO project to decrease the infant mortality.</a:t>
            </a:r>
            <a:endParaRPr lang="en-US" altLang="ru-RU" smtClean="0"/>
          </a:p>
          <a:p>
            <a:r>
              <a:rPr lang="en-US" altLang="ru-RU" smtClean="0"/>
              <a:t>Facilities, service in Chapaevsk maternity hospital were improved,</a:t>
            </a:r>
          </a:p>
          <a:p>
            <a:r>
              <a:rPr lang="en-US" altLang="ru-RU" smtClean="0"/>
              <a:t>Staff was trained by WHO consultants.</a:t>
            </a:r>
          </a:p>
          <a:p>
            <a:endParaRPr lang="en-GB" altLang="ru-RU" smtClean="0"/>
          </a:p>
          <a:p>
            <a:r>
              <a:rPr lang="en-GB" altLang="ru-RU" smtClean="0"/>
              <a:t>The infant mortality rate in Chapaevsk decreased from 30 in 1993-95 to 9.0 in 2000 and to 5.6 in 2017</a:t>
            </a:r>
            <a:endParaRPr lang="en-US" altLang="ru-RU" sz="1600" smtClean="0"/>
          </a:p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smtClean="0"/>
              <a:t>Коэффициент младенческой смертности</a:t>
            </a:r>
            <a:r>
              <a:rPr lang="ru-RU" altLang="ru-RU" smtClean="0"/>
              <a:t> исчисляется как сумма двух составляющих, первая из которых - отношение числа умерших в возрасте до одного года из поколения родившихся в том году, для которого вычисляется коэффициент, к общему числу родившихся в том же году; а вторая - отношение числа умерших в возрасте до одного года из поколения родившихся в предыдущем году, к общему числу родившихся в предыдущем году.</a:t>
            </a:r>
            <a:endParaRPr lang="en-US" altLang="ru-RU" smtClean="0"/>
          </a:p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6B9C34C-01AF-4E84-B837-0918791842DD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5DB86ED-7ED7-4971-97E1-22565C76DBA7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ru-RU" smtClean="0"/>
              <a:t>So, 4 years ago, at Healthy Cities conference in Greece, when we presented Chapaevsk history, it was end of history. Now, it can be extended by next steps.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ru-RU" smtClean="0"/>
              <a:t>We found that Chapaevsk 5-year </a:t>
            </a:r>
            <a:r>
              <a:rPr lang="en-US" altLang="ru-RU" smtClean="0"/>
              <a:t>average annual PYLL-65 </a:t>
            </a:r>
            <a:r>
              <a:rPr lang="en-GB" altLang="ru-RU" smtClean="0"/>
              <a:t>rate </a:t>
            </a:r>
            <a:r>
              <a:rPr lang="en-GB" altLang="ru-RU" b="1" smtClean="0"/>
              <a:t>decreased to 14%, </a:t>
            </a:r>
            <a:r>
              <a:rPr lang="en-GB" altLang="ru-RU" smtClean="0"/>
              <a:t>from 15,2</a:t>
            </a:r>
            <a:r>
              <a:rPr lang="en-US" altLang="ru-RU" smtClean="0"/>
              <a:t>16</a:t>
            </a:r>
            <a:r>
              <a:rPr lang="en-GB" altLang="ru-RU" smtClean="0"/>
              <a:t> per 100,0</a:t>
            </a:r>
            <a:r>
              <a:rPr lang="en-US" altLang="ru-RU" smtClean="0"/>
              <a:t>00</a:t>
            </a:r>
            <a:r>
              <a:rPr lang="en-GB" altLang="ru-RU" smtClean="0"/>
              <a:t> population in 1996-2000 to 13,056 in 2011-2015.</a:t>
            </a:r>
          </a:p>
          <a:p>
            <a:r>
              <a:rPr lang="en-GB" altLang="ru-RU" smtClean="0"/>
              <a:t>It reflects rise of economy in Russia and Chapaevsk over 15 years</a:t>
            </a:r>
          </a:p>
          <a:p>
            <a:r>
              <a:rPr lang="en-GB" altLang="ru-RU" smtClean="0"/>
              <a:t>and significant decrease of environment contamination in Chapaevsk after remediation programs.</a:t>
            </a:r>
          </a:p>
          <a:p>
            <a:endParaRPr lang="en-GB" altLang="ru-RU" smtClean="0"/>
          </a:p>
          <a:p>
            <a:r>
              <a:rPr lang="en-GB" altLang="ru-RU" smtClean="0"/>
              <a:t>5-year </a:t>
            </a:r>
            <a:r>
              <a:rPr lang="en-US" altLang="ru-RU" smtClean="0"/>
              <a:t>average annual PYLL-65 </a:t>
            </a:r>
            <a:r>
              <a:rPr lang="en-GB" altLang="ru-RU" smtClean="0"/>
              <a:t>rate</a:t>
            </a:r>
            <a:r>
              <a:rPr lang="en-US" altLang="ru-RU" smtClean="0"/>
              <a:t>, </a:t>
            </a:r>
            <a:r>
              <a:rPr lang="en-GB" altLang="ru-RU" smtClean="0"/>
              <a:t>standardized for p</a:t>
            </a:r>
            <a:r>
              <a:rPr lang="en-US" altLang="ru-RU" smtClean="0"/>
              <a:t>opulation of Samara region, has a similar level and trend of decrease over 15 years, 14,560 per 100,000 in </a:t>
            </a:r>
            <a:r>
              <a:rPr lang="en-GB" altLang="ru-RU" smtClean="0"/>
              <a:t>1996-2000 and </a:t>
            </a:r>
            <a:r>
              <a:rPr lang="en-US" altLang="ru-RU" smtClean="0"/>
              <a:t>13,274 </a:t>
            </a:r>
            <a:r>
              <a:rPr lang="en-GB" altLang="ru-RU" smtClean="0"/>
              <a:t>in 2011-2015</a:t>
            </a: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8EC157-E1B2-40FD-B35D-3C0DBA6CD876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DE282F-81D1-4A95-B5C6-97BDE6AAF06F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40B1D-0E58-4C9A-9229-F36140BED6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12790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DBC2-C384-428C-84D3-23E5E23033DC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B25E-9691-4620-AFEB-01502F4873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529731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475C-BB05-444D-B422-4D56090854FC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2A2E-2BD9-4523-824E-81DB6DE7FC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40899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B5D7-97CD-4529-8165-4BB7920BAA80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652AA-28AA-4AF2-AE9A-26BCD047EF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64235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C8EEDE-8199-44CF-9D56-F84289F1ED40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7FA0-E91E-4A4E-89E5-7EE9E5154C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30985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85C0-7D60-4727-A3BA-13AB87745687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D9CC1-A125-4E0F-BAA0-8F8348FE79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76836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E8B0DD-1AD1-485B-9C65-1B07F03532D8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FE25-FA5A-416A-9869-51BCFFF51B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540673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DD9B3-9BBC-42D7-BB1C-7501A9DF8C10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BC865-B2D3-47D7-BA16-73EF6B666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35242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BEC9A3-1EF4-4BC1-85E2-A693D433851E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40A5-7D00-4177-98E2-9391F1AD12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054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F0FD92-882A-4242-B15E-FE5DDB996C66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1D702-F865-4039-A444-A44A98D86C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11850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E7DEFA-26F1-4314-A218-CEAA0342DF32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BE3D-9FFE-4922-B3F8-7F9636823D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22204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A49CF57-D10A-45D7-A96C-1EED95F7581B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4B1A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E7F2482-99A1-4EE0-8B5F-05B4FBD72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37" r:id="rId2"/>
    <p:sldLayoutId id="2147484843" r:id="rId3"/>
    <p:sldLayoutId id="2147484838" r:id="rId4"/>
    <p:sldLayoutId id="2147484844" r:id="rId5"/>
    <p:sldLayoutId id="2147484839" r:id="rId6"/>
    <p:sldLayoutId id="2147484845" r:id="rId7"/>
    <p:sldLayoutId id="2147484846" r:id="rId8"/>
    <p:sldLayoutId id="2147484847" r:id="rId9"/>
    <p:sldLayoutId id="2147484840" r:id="rId10"/>
    <p:sldLayoutId id="214748484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44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7.jpeg"/><Relationship Id="rId5" Type="http://schemas.openxmlformats.org/officeDocument/2006/relationships/image" Target="../media/image42.jpeg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7.png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7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chart" Target="../charts/chart1.xml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0" y="1628800"/>
            <a:ext cx="9144000" cy="4081636"/>
          </a:xfrm>
          <a:prstGeom prst="rect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defTabSz="9572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F6228"/>
              </a:solidFill>
            </a:endParaRPr>
          </a:p>
        </p:txBody>
      </p:sp>
      <p:sp>
        <p:nvSpPr>
          <p:cNvPr id="614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288" y="1492498"/>
            <a:ext cx="8748712" cy="23685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Укрепление общественного здоровья -  «Чапаевск – здоровый город – счастливый город» - вектор сохранения человеческого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капитала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211638" y="6357938"/>
            <a:ext cx="4932362" cy="428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4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Чапаевск</a:t>
            </a:r>
            <a:r>
              <a:rPr lang="ru-RU" altLang="ru-RU" sz="24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, 21 августа 2020</a:t>
            </a:r>
            <a:endParaRPr lang="ru-RU" altLang="ru-RU" sz="2400" dirty="0" smtClean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6715125" y="5734050"/>
            <a:ext cx="1428750" cy="142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1044575" y="3149601"/>
            <a:ext cx="28797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9" name="Рисунок 10" descr="logo_chapaevs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5" y="295275"/>
            <a:ext cx="8794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715963" y="3805014"/>
            <a:ext cx="78454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chemeClr val="bg1"/>
                </a:solidFill>
              </a:rPr>
              <a:t>О.В.Сергеев</a:t>
            </a:r>
          </a:p>
          <a:p>
            <a:pPr algn="ctr" eaLnBrk="1" hangingPunct="1"/>
            <a:r>
              <a:rPr lang="ru-RU" altLang="ru-RU" sz="2400">
                <a:solidFill>
                  <a:schemeClr val="bg1"/>
                </a:solidFill>
              </a:rPr>
              <a:t>координатор международного проекта «Здоровые города» Европейского регионального бюро Всемирной организации здравоохранения</a:t>
            </a:r>
            <a:br>
              <a:rPr lang="ru-RU" altLang="ru-RU" sz="2400">
                <a:solidFill>
                  <a:schemeClr val="bg1"/>
                </a:solidFill>
              </a:rPr>
            </a:br>
            <a:r>
              <a:rPr lang="ru-RU" altLang="ru-RU" sz="2400">
                <a:solidFill>
                  <a:schemeClr val="bg1"/>
                </a:solidFill>
              </a:rPr>
              <a:t>в г.о.Чапаевск</a:t>
            </a:r>
          </a:p>
        </p:txBody>
      </p:sp>
      <p:pic>
        <p:nvPicPr>
          <p:cNvPr id="8201" name="Picture 4" descr="мак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115888"/>
            <a:ext cx="16922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188913"/>
            <a:ext cx="2216150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513" y="44450"/>
            <a:ext cx="7531100" cy="1081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100" dirty="0" smtClean="0">
                <a:cs typeface="Arial" pitchFamily="34" charset="0"/>
              </a:rPr>
              <a:t>Аккредитация г.о.Чапаевск в Европейской сети ВОЗ «Здоровые города»</a:t>
            </a:r>
            <a:endParaRPr lang="ru-RU" sz="3100" dirty="0">
              <a:cs typeface="Arial" pitchFamily="34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625600" y="1220788"/>
            <a:ext cx="3738563" cy="2713037"/>
          </a:xfrm>
        </p:spPr>
        <p:txBody>
          <a:bodyPr/>
          <a:lstStyle/>
          <a:p>
            <a:pPr eaLnBrk="1" hangingPunct="1"/>
            <a:r>
              <a:rPr lang="ru-RU" altLang="ru-RU" sz="2300" smtClean="0">
                <a:cs typeface="Arial" charset="0"/>
              </a:rPr>
              <a:t>26 июня 2015 г.</a:t>
            </a:r>
          </a:p>
          <a:p>
            <a:pPr eaLnBrk="1" hangingPunct="1"/>
            <a:r>
              <a:rPr lang="ru-RU" altLang="ru-RU" sz="2300" smtClean="0">
                <a:cs typeface="Arial" charset="0"/>
              </a:rPr>
              <a:t>Совещание мэров в</a:t>
            </a:r>
            <a:br>
              <a:rPr lang="ru-RU" altLang="ru-RU" sz="2300" smtClean="0">
                <a:cs typeface="Arial" charset="0"/>
              </a:rPr>
            </a:br>
            <a:r>
              <a:rPr lang="ru-RU" altLang="ru-RU" sz="2300" smtClean="0">
                <a:cs typeface="Arial" charset="0"/>
              </a:rPr>
              <a:t>Куопио, Финляндия</a:t>
            </a:r>
          </a:p>
          <a:p>
            <a:pPr eaLnBrk="1" hangingPunct="1"/>
            <a:r>
              <a:rPr lang="ru-RU" altLang="ru-RU" sz="2300" smtClean="0">
                <a:cs typeface="Arial" charset="0"/>
              </a:rPr>
              <a:t>Поддержка Минздрава Самарской области</a:t>
            </a:r>
          </a:p>
          <a:p>
            <a:pPr eaLnBrk="1" hangingPunct="1"/>
            <a:r>
              <a:rPr lang="ru-RU" altLang="ru-RU" sz="2300" smtClean="0">
                <a:cs typeface="Arial" charset="0"/>
              </a:rPr>
              <a:t>6-я фаза (2014-2018 гг)</a:t>
            </a:r>
          </a:p>
        </p:txBody>
      </p:sp>
      <p:sp>
        <p:nvSpPr>
          <p:cNvPr id="1741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4113" y="6497638"/>
            <a:ext cx="477837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56420B4-C78B-471D-8208-FBB3AE1246FD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341438"/>
            <a:ext cx="1738313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мак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6" name="Group 4"/>
          <p:cNvGrpSpPr>
            <a:grpSpLocks/>
          </p:cNvGrpSpPr>
          <p:nvPr/>
        </p:nvGrpSpPr>
        <p:grpSpPr bwMode="auto">
          <a:xfrm>
            <a:off x="6350" y="1052513"/>
            <a:ext cx="9137650" cy="76200"/>
            <a:chOff x="3" y="720"/>
            <a:chExt cx="6476" cy="96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pic>
        <p:nvPicPr>
          <p:cNvPr id="1741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900613"/>
            <a:ext cx="24844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3" r="4745"/>
          <a:stretch>
            <a:fillRect/>
          </a:stretch>
        </p:blipFill>
        <p:spPr bwMode="auto">
          <a:xfrm>
            <a:off x="7524750" y="1163638"/>
            <a:ext cx="1079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4918075"/>
            <a:ext cx="12128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163638"/>
            <a:ext cx="17272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4076700"/>
            <a:ext cx="37814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Рисунок 1" descr="C:\Users\HP\Desktop\Последние документы\Головина А.А\2017 год\Логотип Ассоциации в круге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587692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5913" y="3716338"/>
            <a:ext cx="3849687" cy="11541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altLang="ru-RU" sz="2300" dirty="0">
                <a:latin typeface="+mn-lt"/>
              </a:rPr>
              <a:t>Членство в Ассоциации</a:t>
            </a:r>
            <a:br>
              <a:rPr lang="ru-RU" altLang="ru-RU" sz="2300" dirty="0">
                <a:latin typeface="+mn-lt"/>
              </a:rPr>
            </a:br>
            <a:r>
              <a:rPr lang="ru-RU" altLang="ru-RU" sz="2300" dirty="0">
                <a:latin typeface="+mn-lt"/>
              </a:rPr>
              <a:t>«Здоровые города,</a:t>
            </a:r>
            <a:br>
              <a:rPr lang="ru-RU" altLang="ru-RU" sz="2300" dirty="0">
                <a:latin typeface="+mn-lt"/>
              </a:rPr>
            </a:br>
            <a:r>
              <a:rPr lang="ru-RU" altLang="ru-RU" sz="2300" dirty="0">
                <a:latin typeface="+mn-lt"/>
              </a:rPr>
              <a:t>районы и поселки» – 2015</a:t>
            </a:r>
          </a:p>
        </p:txBody>
      </p:sp>
      <p:sp>
        <p:nvSpPr>
          <p:cNvPr id="17424" name="TextBox 3"/>
          <p:cNvSpPr txBox="1">
            <a:spLocks noChangeArrowheads="1"/>
          </p:cNvSpPr>
          <p:nvPr/>
        </p:nvSpPr>
        <p:spPr bwMode="auto">
          <a:xfrm>
            <a:off x="7092950" y="4365625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/>
              <a:t>Чапаевск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704138" y="4667250"/>
            <a:ext cx="32385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426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528888"/>
            <a:ext cx="10795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49935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ЧАПАЕВСК - ЗДОРОВЫЙ ГОРОД – СЧАСТЛИВЫЙ ГОРОД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8172400" cy="1150938"/>
          </a:xfrm>
        </p:spPr>
        <p:txBody>
          <a:bodyPr/>
          <a:lstStyle/>
          <a:p>
            <a:r>
              <a:rPr lang="ru-RU" altLang="ru-RU" sz="2400" dirty="0" smtClean="0">
                <a:cs typeface="Arial" charset="0"/>
              </a:rPr>
              <a:t>Целевая муниципальная </a:t>
            </a:r>
            <a:r>
              <a:rPr lang="ru-RU" altLang="ru-RU" sz="2400" dirty="0" smtClean="0">
                <a:cs typeface="Arial" charset="0"/>
              </a:rPr>
              <a:t>программа</a:t>
            </a:r>
            <a:br>
              <a:rPr lang="ru-RU" altLang="ru-RU" sz="2400" dirty="0" smtClean="0">
                <a:cs typeface="Arial" charset="0"/>
              </a:rPr>
            </a:br>
            <a:r>
              <a:rPr lang="ru-RU" sz="2400" b="1" dirty="0"/>
              <a:t>Укрепление общественного здоровья </a:t>
            </a:r>
            <a:r>
              <a:rPr lang="ru-RU" sz="2400" b="1" dirty="0" smtClean="0"/>
              <a:t>– </a:t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Чапаевск – здоровый город – счастливый </a:t>
            </a:r>
            <a:r>
              <a:rPr lang="ru-RU" sz="2400" b="1" dirty="0" smtClean="0"/>
              <a:t>город»</a:t>
            </a:r>
            <a:endParaRPr lang="ru-RU" sz="2400" dirty="0">
              <a:cs typeface="Arial" charset="0"/>
            </a:endParaRPr>
          </a:p>
          <a:p>
            <a:r>
              <a:rPr lang="ru-RU" altLang="ru-RU" sz="2400" b="1" dirty="0" smtClean="0">
                <a:cs typeface="Arial" charset="0"/>
              </a:rPr>
              <a:t>Периоды </a:t>
            </a:r>
            <a:r>
              <a:rPr lang="ru-RU" altLang="ru-RU" sz="2400" b="1" dirty="0" smtClean="0">
                <a:cs typeface="Arial" charset="0"/>
              </a:rPr>
              <a:t>– </a:t>
            </a:r>
            <a:r>
              <a:rPr lang="ru-RU" altLang="ru-RU" sz="2400" b="1" dirty="0" smtClean="0">
                <a:cs typeface="Arial" charset="0"/>
              </a:rPr>
              <a:t>2017-2020, 2020-20</a:t>
            </a:r>
            <a:r>
              <a:rPr lang="en-US" altLang="ru-RU" sz="2400" b="1" dirty="0" smtClean="0">
                <a:cs typeface="Arial" charset="0"/>
              </a:rPr>
              <a:t>2</a:t>
            </a:r>
            <a:r>
              <a:rPr lang="ru-RU" altLang="ru-RU" sz="2400" b="1" dirty="0" smtClean="0">
                <a:cs typeface="Arial" charset="0"/>
              </a:rPr>
              <a:t>4 </a:t>
            </a:r>
            <a:r>
              <a:rPr lang="ru-RU" altLang="ru-RU" sz="2400" b="1" dirty="0" err="1" smtClean="0">
                <a:cs typeface="Arial" charset="0"/>
              </a:rPr>
              <a:t>гг</a:t>
            </a:r>
            <a:endParaRPr lang="ru-RU" altLang="ru-RU" sz="2400" b="1" dirty="0" smtClean="0">
              <a:cs typeface="Arial" charset="0"/>
            </a:endParaRPr>
          </a:p>
          <a:p>
            <a:r>
              <a:rPr lang="ru-RU" altLang="ru-RU" sz="2400" dirty="0" smtClean="0">
                <a:cs typeface="Arial" charset="0"/>
              </a:rPr>
              <a:t>МЕЖСЕКТОРАЛЬНАЯ</a:t>
            </a:r>
            <a:r>
              <a:rPr lang="en-US" altLang="ru-RU" sz="2400" dirty="0" smtClean="0">
                <a:cs typeface="Arial" charset="0"/>
              </a:rPr>
              <a:t> </a:t>
            </a:r>
            <a:r>
              <a:rPr lang="ru-RU" altLang="ru-RU" sz="2400" dirty="0" smtClean="0">
                <a:cs typeface="Arial" charset="0"/>
              </a:rPr>
              <a:t>ПРОГРАММА</a:t>
            </a:r>
          </a:p>
          <a:p>
            <a:r>
              <a:rPr lang="ru-RU" altLang="ru-RU" sz="2400" dirty="0" smtClean="0">
                <a:cs typeface="Arial" charset="0"/>
              </a:rPr>
              <a:t>Цели:</a:t>
            </a:r>
          </a:p>
          <a:p>
            <a:pPr lvl="1"/>
            <a:r>
              <a:rPr lang="ru-RU" sz="2400" dirty="0"/>
              <a:t>Увеличение средней продолжительности предстоящей жизни в </a:t>
            </a:r>
            <a:r>
              <a:rPr lang="ru-RU" sz="2400" dirty="0" err="1"/>
              <a:t>г.о.Чапаевск</a:t>
            </a:r>
            <a:r>
              <a:rPr lang="ru-RU" sz="2400" dirty="0"/>
              <a:t> </a:t>
            </a:r>
            <a:r>
              <a:rPr lang="ru-RU" sz="2400" dirty="0" smtClean="0"/>
              <a:t>(</a:t>
            </a:r>
            <a:r>
              <a:rPr lang="ru-RU" altLang="ru-RU" sz="2400" b="1" dirty="0" smtClean="0">
                <a:cs typeface="Arial" charset="0"/>
              </a:rPr>
              <a:t>уменьшение </a:t>
            </a:r>
            <a:r>
              <a:rPr lang="ru-RU" altLang="ru-RU" sz="2400" b="1" dirty="0">
                <a:cs typeface="Arial" charset="0"/>
              </a:rPr>
              <a:t>потерянных лет потенциальной </a:t>
            </a:r>
            <a:r>
              <a:rPr lang="ru-RU" altLang="ru-RU" sz="2400" b="1" dirty="0" smtClean="0">
                <a:cs typeface="Arial" charset="0"/>
              </a:rPr>
              <a:t>жизни)</a:t>
            </a:r>
          </a:p>
          <a:p>
            <a:pPr lvl="1"/>
            <a:r>
              <a:rPr lang="ru-RU" altLang="ru-RU" sz="2400" dirty="0" smtClean="0">
                <a:cs typeface="Arial" charset="0"/>
              </a:rPr>
              <a:t>увеличение </a:t>
            </a:r>
            <a:r>
              <a:rPr lang="ru-RU" altLang="ru-RU" sz="2400" dirty="0" smtClean="0">
                <a:cs typeface="Arial" charset="0"/>
              </a:rPr>
              <a:t>охвата населения профилактическими </a:t>
            </a:r>
            <a:r>
              <a:rPr lang="ru-RU" altLang="ru-RU" sz="2400" dirty="0" smtClean="0">
                <a:cs typeface="Arial" charset="0"/>
              </a:rPr>
              <a:t>мероприятиями</a:t>
            </a:r>
          </a:p>
          <a:p>
            <a:pPr lvl="1"/>
            <a:r>
              <a:rPr lang="ru-RU" sz="2400" dirty="0"/>
              <a:t>Содействие в создании условий для оказания профилактической и лечебной </a:t>
            </a:r>
            <a:r>
              <a:rPr lang="ru-RU" sz="2400" dirty="0" smtClean="0"/>
              <a:t>помощи</a:t>
            </a:r>
          </a:p>
          <a:p>
            <a:r>
              <a:rPr lang="ru-RU" altLang="ru-RU" sz="2400" dirty="0" smtClean="0">
                <a:cs typeface="Arial" charset="0"/>
              </a:rPr>
              <a:t>Базируется </a:t>
            </a:r>
            <a:r>
              <a:rPr lang="ru-RU" altLang="ru-RU" sz="2400" dirty="0" smtClean="0">
                <a:cs typeface="Arial" charset="0"/>
              </a:rPr>
              <a:t>на устранение «проблемных» </a:t>
            </a:r>
            <a:r>
              <a:rPr lang="ru-RU" altLang="ru-RU" sz="2400" dirty="0" smtClean="0">
                <a:cs typeface="Arial" charset="0"/>
              </a:rPr>
              <a:t>мест</a:t>
            </a:r>
            <a:endParaRPr lang="ru-RU" altLang="ru-RU" sz="2400" dirty="0" smtClean="0">
              <a:cs typeface="Arial" charset="0"/>
            </a:endParaRPr>
          </a:p>
          <a:p>
            <a:endParaRPr lang="ru-RU" altLang="ru-RU" sz="2400" dirty="0" smtClean="0">
              <a:cs typeface="Arial" charset="0"/>
            </a:endParaRPr>
          </a:p>
        </p:txBody>
      </p:sp>
      <p:sp>
        <p:nvSpPr>
          <p:cNvPr id="1843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21700" y="6477000"/>
            <a:ext cx="5143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9747A4E-94C1-4A49-9544-4FCAEF629393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ма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4"/>
          <p:cNvGrpSpPr>
            <a:grpSpLocks/>
          </p:cNvGrpSpPr>
          <p:nvPr/>
        </p:nvGrpSpPr>
        <p:grpSpPr bwMode="auto">
          <a:xfrm>
            <a:off x="6350" y="1120775"/>
            <a:ext cx="9137650" cy="76200"/>
            <a:chOff x="3" y="720"/>
            <a:chExt cx="6476" cy="96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-26988"/>
            <a:ext cx="7499350" cy="100806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cs typeface="Arial" pitchFamily="34" charset="0"/>
              </a:rPr>
              <a:t>Межведомственный подход</a:t>
            </a:r>
            <a:endParaRPr lang="ru-RU" dirty="0">
              <a:cs typeface="Arial" pitchFamily="34" charset="0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1042988" y="906463"/>
            <a:ext cx="8101012" cy="4610100"/>
          </a:xfrm>
        </p:spPr>
        <p:txBody>
          <a:bodyPr/>
          <a:lstStyle/>
          <a:p>
            <a:r>
              <a:rPr lang="ru-RU" altLang="ru-RU" sz="2400" dirty="0" smtClean="0">
                <a:cs typeface="Arial" charset="0"/>
              </a:rPr>
              <a:t>Учет ВСЕХ этапов жизни (от рождения до старческого возраста)</a:t>
            </a:r>
          </a:p>
          <a:p>
            <a:r>
              <a:rPr lang="ru-RU" altLang="ru-RU" sz="2400" dirty="0" smtClean="0">
                <a:cs typeface="Arial" charset="0"/>
              </a:rPr>
              <a:t>Все муниципальные структуры – участники процессов профилактики</a:t>
            </a:r>
          </a:p>
          <a:p>
            <a:r>
              <a:rPr lang="ru-RU" altLang="ru-RU" sz="2400" dirty="0" smtClean="0">
                <a:cs typeface="Arial" charset="0"/>
              </a:rPr>
              <a:t>Больницы – лечат уже пациентов с болезнями</a:t>
            </a:r>
          </a:p>
          <a:p>
            <a:r>
              <a:rPr lang="ru-RU" altLang="ru-RU" sz="2400" dirty="0" smtClean="0">
                <a:cs typeface="Arial" charset="0"/>
              </a:rPr>
              <a:t>Система охраны общественного здоровья, ориентированная на НУЖДЫ ЛЮДЕЙ</a:t>
            </a:r>
          </a:p>
          <a:p>
            <a:r>
              <a:rPr lang="ru-RU" altLang="ru-RU" sz="2400" b="1" dirty="0">
                <a:cs typeface="Arial" charset="0"/>
              </a:rPr>
              <a:t>Увеличение двигательной активности</a:t>
            </a:r>
          </a:p>
          <a:p>
            <a:r>
              <a:rPr lang="ru-RU" altLang="ru-RU" sz="3000" b="1" dirty="0" smtClean="0">
                <a:cs typeface="Arial" charset="0"/>
              </a:rPr>
              <a:t>Единая </a:t>
            </a:r>
            <a:r>
              <a:rPr lang="ru-RU" altLang="ru-RU" sz="3000" b="1" dirty="0" smtClean="0">
                <a:cs typeface="Arial" charset="0"/>
              </a:rPr>
              <a:t>городская среда, поддерживающая здоровье на протяжении всей жизни</a:t>
            </a:r>
          </a:p>
        </p:txBody>
      </p:sp>
      <p:sp>
        <p:nvSpPr>
          <p:cNvPr id="1946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21700" y="6477000"/>
            <a:ext cx="5143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64EE78-2120-469C-8B3C-0DA947187473}" type="slidenum">
              <a:rPr lang="ru-RU" altLang="ru-RU" sz="1200" smtClean="0"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200" smtClean="0">
              <a:latin typeface="Arial" charset="0"/>
            </a:endParaRPr>
          </a:p>
        </p:txBody>
      </p:sp>
      <p:pic>
        <p:nvPicPr>
          <p:cNvPr id="1946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91138"/>
            <a:ext cx="2297112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мак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10" descr="http://chapaevskiyrabochiy.ru/files/56/115/29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946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300663"/>
            <a:ext cx="219551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91138"/>
            <a:ext cx="22320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Group 4"/>
          <p:cNvGrpSpPr>
            <a:grpSpLocks/>
          </p:cNvGrpSpPr>
          <p:nvPr/>
        </p:nvGrpSpPr>
        <p:grpSpPr bwMode="auto">
          <a:xfrm>
            <a:off x="42863" y="908050"/>
            <a:ext cx="9137650" cy="76200"/>
            <a:chOff x="3" y="720"/>
            <a:chExt cx="6476" cy="96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44450"/>
            <a:ext cx="7632700" cy="8651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700" dirty="0" smtClean="0">
                <a:cs typeface="Arial" pitchFamily="34" charset="0"/>
              </a:rPr>
              <a:t>Потерянные годы потенциальной жизни – ключевой индикатор муниципальной программы</a:t>
            </a:r>
            <a:endParaRPr lang="ru-RU" sz="2700" dirty="0">
              <a:cs typeface="Arial" pitchFamily="34" charset="0"/>
            </a:endParaRPr>
          </a:p>
        </p:txBody>
      </p:sp>
      <p:sp>
        <p:nvSpPr>
          <p:cNvPr id="2048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21700" y="6477000"/>
            <a:ext cx="5143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4D2FC21-9933-47AA-B219-7B26D6CF88C5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pic>
        <p:nvPicPr>
          <p:cNvPr id="20484" name="Picture 4" descr="мак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7993062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2124075" y="6094413"/>
            <a:ext cx="6335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http://chapaevsk.samregion.ru/files/Otchet%20PGPZh%2030%2011%202016.pdf</a:t>
            </a:r>
            <a:endParaRPr lang="ru-RU" altLang="ru-RU"/>
          </a:p>
        </p:txBody>
      </p:sp>
      <p:grpSp>
        <p:nvGrpSpPr>
          <p:cNvPr id="20487" name="Group 4"/>
          <p:cNvGrpSpPr>
            <a:grpSpLocks/>
          </p:cNvGrpSpPr>
          <p:nvPr/>
        </p:nvGrpSpPr>
        <p:grpSpPr bwMode="auto">
          <a:xfrm>
            <a:off x="6350" y="981075"/>
            <a:ext cx="9137650" cy="76200"/>
            <a:chOff x="3" y="720"/>
            <a:chExt cx="6476" cy="96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173788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21700" y="6477000"/>
            <a:ext cx="5143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7A50B79-D749-4B0F-B316-8386F8B98896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pic>
        <p:nvPicPr>
          <p:cNvPr id="215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100763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маке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9" name="Диаграмма 6"/>
          <p:cNvGraphicFramePr>
            <a:graphicFrameLocks/>
          </p:cNvGraphicFramePr>
          <p:nvPr/>
        </p:nvGraphicFramePr>
        <p:xfrm>
          <a:off x="1249363" y="946150"/>
          <a:ext cx="7550150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r:id="rId6" imgW="7547502" imgH="5230821" progId="Excel.Chart.8">
                  <p:embed/>
                </p:oleObj>
              </mc:Choice>
              <mc:Fallback>
                <p:oleObj r:id="rId6" imgW="7547502" imgH="5230821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946150"/>
                        <a:ext cx="7550150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00163" y="188913"/>
            <a:ext cx="7843837" cy="7445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ПГПЖ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-65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1996-2000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2011-15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Содержимое 2"/>
          <p:cNvSpPr>
            <a:spLocks noGrp="1"/>
          </p:cNvSpPr>
          <p:nvPr>
            <p:ph idx="1"/>
          </p:nvPr>
        </p:nvSpPr>
        <p:spPr>
          <a:xfrm>
            <a:off x="973138" y="5373688"/>
            <a:ext cx="8207375" cy="17272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В течение </a:t>
            </a:r>
            <a:r>
              <a:rPr lang="en-GB" altLang="ru-RU" sz="2800" smtClean="0"/>
              <a:t>15 </a:t>
            </a:r>
            <a:r>
              <a:rPr lang="ru-RU" altLang="ru-RU" sz="2800" smtClean="0"/>
              <a:t>лет</a:t>
            </a:r>
            <a:endParaRPr lang="en-GB" altLang="ru-RU" sz="2800" smtClean="0"/>
          </a:p>
          <a:p>
            <a:pPr lvl="1" eaLnBrk="1" hangingPunct="1"/>
            <a:r>
              <a:rPr lang="ru-RU" altLang="ru-RU" sz="2400" smtClean="0"/>
              <a:t>Подъем экономики в России и в Чапаевске</a:t>
            </a:r>
            <a:endParaRPr lang="en-GB" altLang="ru-RU" sz="2400" smtClean="0"/>
          </a:p>
          <a:p>
            <a:pPr lvl="1" eaLnBrk="1" hangingPunct="1"/>
            <a:r>
              <a:rPr lang="ru-RU" altLang="ru-RU" sz="2400" smtClean="0"/>
              <a:t>Существенное уменьшение загрязнения среды</a:t>
            </a:r>
            <a:endParaRPr lang="en-US" altLang="ru-RU" sz="2000" smtClean="0"/>
          </a:p>
        </p:txBody>
      </p: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4140200" y="1844675"/>
            <a:ext cx="44640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ru-RU" sz="2000">
                <a:latin typeface="Calibri" pitchFamily="34" charset="0"/>
              </a:rPr>
              <a:t>5-</a:t>
            </a:r>
            <a:r>
              <a:rPr lang="ru-RU" altLang="ru-RU" sz="2000">
                <a:latin typeface="Calibri" pitchFamily="34" charset="0"/>
              </a:rPr>
              <a:t>летние средние погодовые ПГПЖ</a:t>
            </a:r>
            <a:r>
              <a:rPr lang="en-US" altLang="ru-RU" sz="2000">
                <a:latin typeface="Calibri" pitchFamily="34" charset="0"/>
              </a:rPr>
              <a:t>-65,</a:t>
            </a:r>
            <a:br>
              <a:rPr lang="en-US" altLang="ru-RU" sz="2000">
                <a:latin typeface="Calibri" pitchFamily="34" charset="0"/>
              </a:rPr>
            </a:br>
            <a:r>
              <a:rPr lang="ru-RU" altLang="ru-RU" sz="2000">
                <a:latin typeface="Calibri" pitchFamily="34" charset="0"/>
              </a:rPr>
              <a:t>на </a:t>
            </a:r>
            <a:r>
              <a:rPr lang="en-US" altLang="ru-RU" sz="2000">
                <a:latin typeface="Calibri" pitchFamily="34" charset="0"/>
              </a:rPr>
              <a:t>100,000 </a:t>
            </a:r>
            <a:r>
              <a:rPr lang="ru-RU" altLang="ru-RU" sz="2000">
                <a:latin typeface="Calibri" pitchFamily="34" charset="0"/>
              </a:rPr>
              <a:t>жителей</a:t>
            </a:r>
          </a:p>
        </p:txBody>
      </p:sp>
      <p:grpSp>
        <p:nvGrpSpPr>
          <p:cNvPr id="21513" name="Group 4"/>
          <p:cNvGrpSpPr>
            <a:grpSpLocks/>
          </p:cNvGrpSpPr>
          <p:nvPr/>
        </p:nvGrpSpPr>
        <p:grpSpPr bwMode="auto">
          <a:xfrm>
            <a:off x="6350" y="914400"/>
            <a:ext cx="9137650" cy="76200"/>
            <a:chOff x="3" y="720"/>
            <a:chExt cx="6476" cy="9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03350" y="269875"/>
            <a:ext cx="7561263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effectLst/>
              </a:rPr>
              <a:t>ПГПЖ-65 за 2011-2015гг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на 1000 населения в зависимости от района проживания*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21700" y="6477000"/>
            <a:ext cx="5143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709BB95-1F08-4C20-970F-377615239906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pic>
        <p:nvPicPr>
          <p:cNvPr id="2253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мак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2051050" y="6308725"/>
            <a:ext cx="518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/>
              <a:t>*с учетом детского населения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403648" y="1700808"/>
          <a:ext cx="727280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350" y="1624608"/>
            <a:ext cx="9137650" cy="76200"/>
            <a:chOff x="3" y="720"/>
            <a:chExt cx="6476" cy="96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3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828675" y="765175"/>
            <a:ext cx="8207375" cy="360045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Физкультурно-оздоровительный</a:t>
            </a:r>
            <a:br>
              <a:rPr lang="ru-RU" altLang="ru-RU" sz="2800" smtClean="0"/>
            </a:br>
            <a:r>
              <a:rPr lang="ru-RU" altLang="ru-RU" sz="2800" smtClean="0"/>
              <a:t>комплекс </a:t>
            </a:r>
            <a:r>
              <a:rPr lang="en-US" altLang="ru-RU" sz="2800" smtClean="0"/>
              <a:t>- 2014</a:t>
            </a:r>
          </a:p>
          <a:p>
            <a:pPr eaLnBrk="1" hangingPunct="1"/>
            <a:r>
              <a:rPr lang="ru-RU" altLang="ru-RU" sz="2800" smtClean="0"/>
              <a:t>Ледовая арена </a:t>
            </a:r>
            <a:r>
              <a:rPr lang="en-US" altLang="ru-RU" sz="2800" smtClean="0"/>
              <a:t>– 2018</a:t>
            </a:r>
          </a:p>
          <a:p>
            <a:pPr lvl="1" eaLnBrk="1" hangingPunct="1"/>
            <a:r>
              <a:rPr lang="en-US" altLang="ru-RU" sz="2400" smtClean="0"/>
              <a:t>1800 </a:t>
            </a:r>
            <a:r>
              <a:rPr lang="ru-RU" altLang="ru-RU" sz="2400" smtClean="0"/>
              <a:t>м</a:t>
            </a:r>
            <a:r>
              <a:rPr lang="en-US" altLang="ru-RU" sz="2400" baseline="30000" smtClean="0"/>
              <a:t>2</a:t>
            </a:r>
            <a:endParaRPr lang="ru-RU" altLang="ru-RU" sz="2400" baseline="30000" smtClean="0"/>
          </a:p>
          <a:p>
            <a:pPr eaLnBrk="1" hangingPunct="1"/>
            <a:r>
              <a:rPr lang="ru-RU" altLang="ru-RU" sz="2800" smtClean="0"/>
              <a:t>Установка фитнесс-оборудования на</a:t>
            </a:r>
            <a:br>
              <a:rPr lang="ru-RU" altLang="ru-RU" sz="2800" smtClean="0"/>
            </a:br>
            <a:r>
              <a:rPr lang="ru-RU" altLang="ru-RU" sz="2800" smtClean="0"/>
              <a:t>16 уличных площадках Чапаевска</a:t>
            </a:r>
            <a:endParaRPr lang="en-US" altLang="ru-RU" sz="2800" smtClean="0"/>
          </a:p>
          <a:p>
            <a:pPr lvl="1" eaLnBrk="1" hangingPunct="1"/>
            <a:r>
              <a:rPr lang="ru-RU" altLang="ru-RU" sz="2400" smtClean="0"/>
              <a:t>Включая районы с высоким ПГПЖ-65</a:t>
            </a:r>
            <a:endParaRPr lang="en-US" altLang="ru-RU" sz="2400" smtClean="0"/>
          </a:p>
          <a:p>
            <a:pPr lvl="1" eaLnBrk="1" hangingPunct="1"/>
            <a:r>
              <a:rPr lang="ru-RU" altLang="ru-RU" sz="2400" smtClean="0"/>
              <a:t>Бесплатны и доступны для людей</a:t>
            </a:r>
            <a:br>
              <a:rPr lang="ru-RU" altLang="ru-RU" sz="2400" smtClean="0"/>
            </a:br>
            <a:r>
              <a:rPr lang="ru-RU" altLang="ru-RU" sz="2400" smtClean="0"/>
              <a:t>всех возрастов</a:t>
            </a:r>
          </a:p>
          <a:p>
            <a:pPr lvl="1" eaLnBrk="1" hangingPunct="1"/>
            <a:r>
              <a:rPr lang="ru-RU" altLang="ru-RU" sz="2400" smtClean="0"/>
              <a:t>Программа ГТО с широким охватом</a:t>
            </a:r>
            <a:endParaRPr lang="en-US" altLang="ru-RU" sz="240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87450" y="115888"/>
            <a:ext cx="7772400" cy="7620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defRPr sz="36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физической активности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6350" y="765175"/>
            <a:ext cx="9137650" cy="76200"/>
            <a:chOff x="3" y="720"/>
            <a:chExt cx="6476" cy="9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pic>
        <p:nvPicPr>
          <p:cNvPr id="22533" name="Picture 4" descr="ма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38100" y="28575"/>
            <a:ext cx="11493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81075"/>
            <a:ext cx="216376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233988"/>
            <a:ext cx="1987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5233988"/>
            <a:ext cx="1987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bject 14"/>
          <p:cNvSpPr>
            <a:spLocks noChangeArrowheads="1"/>
          </p:cNvSpPr>
          <p:nvPr/>
        </p:nvSpPr>
        <p:spPr bwMode="auto">
          <a:xfrm>
            <a:off x="2843213" y="2133600"/>
            <a:ext cx="2859087" cy="6175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latin typeface="Calibri" pitchFamily="34" charset="0"/>
            </a:endParaRPr>
          </a:p>
        </p:txBody>
      </p:sp>
      <p:pic>
        <p:nvPicPr>
          <p:cNvPr id="2253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6021388"/>
            <a:ext cx="13192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20938"/>
            <a:ext cx="2160587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229225"/>
            <a:ext cx="21844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5205413"/>
            <a:ext cx="225901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860800"/>
            <a:ext cx="21605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900113" y="908050"/>
            <a:ext cx="8135937" cy="36004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altLang="ru-RU" sz="2500" smtClean="0"/>
              <a:t>Алмата – саммит мэров, октябрь 2018</a:t>
            </a:r>
          </a:p>
          <a:p>
            <a:endParaRPr lang="en-US" altLang="ru-RU" sz="2400" smtClean="0"/>
          </a:p>
          <a:p>
            <a:endParaRPr lang="en-US" altLang="ru-RU" sz="2400" smtClean="0"/>
          </a:p>
          <a:p>
            <a:endParaRPr lang="en-US" altLang="ru-RU" sz="2400" smtClean="0"/>
          </a:p>
          <a:p>
            <a:r>
              <a:rPr lang="ru-RU" altLang="ru-RU" sz="2400" smtClean="0"/>
              <a:t>Чапаевск – установка </a:t>
            </a:r>
            <a:r>
              <a:rPr lang="en-US" altLang="ru-RU" sz="2400" smtClean="0"/>
              <a:t>smart </a:t>
            </a:r>
            <a:r>
              <a:rPr lang="ru-RU" altLang="ru-RU" sz="2400" smtClean="0"/>
              <a:t>тренажеров</a:t>
            </a:r>
            <a:endParaRPr lang="en-US" altLang="ru-RU" sz="2400" smtClean="0"/>
          </a:p>
          <a:p>
            <a:r>
              <a:rPr lang="ru-RU" altLang="ru-RU" sz="2400" smtClean="0"/>
              <a:t>центральная улица</a:t>
            </a:r>
            <a:r>
              <a:rPr lang="en-US" altLang="ru-RU" sz="2400" smtClean="0"/>
              <a:t> (</a:t>
            </a:r>
            <a:r>
              <a:rPr lang="ru-RU" altLang="ru-RU" sz="2400" smtClean="0"/>
              <a:t>Куйбышева</a:t>
            </a:r>
            <a:r>
              <a:rPr lang="en-US" altLang="ru-RU" sz="2400" smtClean="0"/>
              <a:t>)</a:t>
            </a:r>
            <a:r>
              <a:rPr lang="ru-RU" altLang="ru-RU" sz="2400" smtClean="0"/>
              <a:t>, пл</a:t>
            </a:r>
            <a:r>
              <a:rPr lang="en-US" altLang="ru-RU" sz="2400" smtClean="0"/>
              <a:t>.</a:t>
            </a:r>
            <a:r>
              <a:rPr lang="ru-RU" altLang="ru-RU" sz="2400" smtClean="0"/>
              <a:t> 5000 м</a:t>
            </a:r>
            <a:r>
              <a:rPr lang="en-US" altLang="ru-RU" sz="2400" baseline="30000" smtClean="0"/>
              <a:t>2</a:t>
            </a:r>
            <a:endParaRPr lang="en-US" altLang="ru-RU" sz="2400" smtClean="0"/>
          </a:p>
          <a:p>
            <a:pPr>
              <a:spcAft>
                <a:spcPts val="1200"/>
              </a:spcAft>
            </a:pPr>
            <a:r>
              <a:rPr lang="ru-RU" altLang="ru-RU" sz="2400" smtClean="0"/>
              <a:t>до 25 единиц</a:t>
            </a:r>
          </a:p>
          <a:p>
            <a:pPr>
              <a:spcAft>
                <a:spcPts val="600"/>
              </a:spcAft>
            </a:pPr>
            <a:r>
              <a:rPr lang="ru-RU" altLang="ru-RU" sz="2500" smtClean="0"/>
              <a:t>Афины  2014, Куопио 2015, Европейское бюро ВОЗ «Здоровые города»</a:t>
            </a:r>
          </a:p>
          <a:p>
            <a:r>
              <a:rPr lang="ru-RU" altLang="ru-RU" sz="2400" smtClean="0"/>
              <a:t>«Серебряный» возраст</a:t>
            </a:r>
          </a:p>
          <a:p>
            <a:r>
              <a:rPr lang="ru-RU" altLang="ru-RU" sz="2400" smtClean="0"/>
              <a:t>Скандинавская ходьба</a:t>
            </a:r>
          </a:p>
          <a:p>
            <a:r>
              <a:rPr lang="ru-RU" altLang="ru-RU" sz="2400" smtClean="0"/>
              <a:t>Активное долголетие</a:t>
            </a:r>
          </a:p>
          <a:p>
            <a:pPr algn="ctr"/>
            <a:endParaRPr lang="ru-RU" altLang="ru-RU" sz="250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87450" y="115888"/>
            <a:ext cx="7772400" cy="7620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defRPr sz="36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«лучших практик»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6350" y="836613"/>
            <a:ext cx="9137650" cy="76200"/>
            <a:chOff x="3" y="720"/>
            <a:chExt cx="6476" cy="9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pic>
        <p:nvPicPr>
          <p:cNvPr id="23557" name="Picture 4" descr="ма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38100" y="28575"/>
            <a:ext cx="11493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800600"/>
            <a:ext cx="23002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6" r="7431"/>
          <a:stretch>
            <a:fillRect/>
          </a:stretch>
        </p:blipFill>
        <p:spPr bwMode="auto">
          <a:xfrm>
            <a:off x="4476750" y="4787900"/>
            <a:ext cx="22558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341438"/>
            <a:ext cx="19986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20002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052513"/>
            <a:ext cx="15843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900113" y="908050"/>
            <a:ext cx="8135937" cy="36004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altLang="ru-RU" sz="2800" dirty="0"/>
              <a:t>Координация </a:t>
            </a:r>
            <a:r>
              <a:rPr lang="ru-RU" altLang="ru-RU" sz="2800" dirty="0" smtClean="0"/>
              <a:t>- руководитель </a:t>
            </a:r>
            <a:r>
              <a:rPr lang="ru-RU" altLang="ru-RU" sz="2800" dirty="0" err="1"/>
              <a:t>странового</a:t>
            </a:r>
            <a:r>
              <a:rPr lang="ru-RU" altLang="ru-RU" sz="2800" dirty="0"/>
              <a:t> офиса ВОЗ в РФ  - </a:t>
            </a:r>
            <a:r>
              <a:rPr lang="ru-RU" altLang="ru-RU" sz="2800" dirty="0" err="1"/>
              <a:t>Др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Мелита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Вуйнович</a:t>
            </a:r>
            <a:endParaRPr lang="ru-RU" altLang="ru-RU" sz="2800" dirty="0"/>
          </a:p>
          <a:p>
            <a:pPr>
              <a:spcAft>
                <a:spcPts val="600"/>
              </a:spcAft>
            </a:pPr>
            <a:r>
              <a:rPr lang="ru-RU" sz="2800" dirty="0"/>
              <a:t>Улучшение здоровья населения за счет укрепления здоровья и повышения грамотности в отношении здоровья среди школьников, их родителей и учителей в рамках концепции «здоровые школы» программы «Здоровые города» в Российской Федерации </a:t>
            </a:r>
            <a:endParaRPr lang="ru-RU" sz="2800" dirty="0" smtClean="0"/>
          </a:p>
          <a:p>
            <a:pPr>
              <a:spcAft>
                <a:spcPts val="600"/>
              </a:spcAft>
            </a:pPr>
            <a:r>
              <a:rPr lang="ru-RU" sz="2800" dirty="0" smtClean="0"/>
              <a:t>Сроки – 2019-2023</a:t>
            </a:r>
          </a:p>
          <a:p>
            <a:pPr>
              <a:spcAft>
                <a:spcPts val="600"/>
              </a:spcAft>
            </a:pPr>
            <a:r>
              <a:rPr lang="ru-RU" altLang="ru-RU" sz="2800" dirty="0" smtClean="0"/>
              <a:t>11 городов России</a:t>
            </a:r>
          </a:p>
          <a:p>
            <a:pPr>
              <a:spcAft>
                <a:spcPts val="600"/>
              </a:spcAft>
            </a:pPr>
            <a:r>
              <a:rPr lang="ru-RU" altLang="ru-RU" sz="2800" dirty="0" smtClean="0"/>
              <a:t>5 школ из города</a:t>
            </a:r>
            <a:endParaRPr lang="ru-RU" altLang="ru-RU" sz="25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87450" y="115888"/>
            <a:ext cx="7772400" cy="7620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defRPr sz="36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«Школьный» проект ВОЗ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6350" y="836613"/>
            <a:ext cx="9137650" cy="76200"/>
            <a:chOff x="3" y="720"/>
            <a:chExt cx="6476" cy="9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pic>
        <p:nvPicPr>
          <p:cNvPr id="23557" name="Picture 4" descr="ма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38100" y="28575"/>
            <a:ext cx="11493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4" y="4484858"/>
            <a:ext cx="4461321" cy="232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804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00163" y="198438"/>
            <a:ext cx="7735887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ПГПЖ-65 за время участия Чапаевска в сети ВОЗ «Здоровые города» и реализации программы «Чапаевск –здоровый город – счастливый город»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21700" y="6477000"/>
            <a:ext cx="5143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027043E-DF02-438D-8F88-CDFF0358073D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pic>
        <p:nvPicPr>
          <p:cNvPr id="2458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мак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450167"/>
              </p:ext>
            </p:extLst>
          </p:nvPr>
        </p:nvGraphicFramePr>
        <p:xfrm>
          <a:off x="1093788" y="1541463"/>
          <a:ext cx="7777162" cy="512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1908175" y="5934075"/>
            <a:ext cx="16335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>
                <a:latin typeface="Calibri" pitchFamily="34" charset="0"/>
              </a:rPr>
              <a:t>Подача Чапаевском заявки</a:t>
            </a:r>
          </a:p>
        </p:txBody>
      </p:sp>
      <p:sp>
        <p:nvSpPr>
          <p:cNvPr id="24584" name="TextBox 1"/>
          <p:cNvSpPr txBox="1">
            <a:spLocks noChangeArrowheads="1"/>
          </p:cNvSpPr>
          <p:nvPr/>
        </p:nvSpPr>
        <p:spPr bwMode="auto">
          <a:xfrm>
            <a:off x="3203848" y="5934075"/>
            <a:ext cx="2016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latin typeface="Calibri" pitchFamily="34" charset="0"/>
              </a:rPr>
              <a:t>Аккредитация в сети «Здоровые города»</a:t>
            </a:r>
            <a:endParaRPr lang="ru-RU" altLang="ru-RU" b="1" dirty="0">
              <a:latin typeface="Calibri" pitchFamily="34" charset="0"/>
            </a:endParaRPr>
          </a:p>
        </p:txBody>
      </p:sp>
      <p:grpSp>
        <p:nvGrpSpPr>
          <p:cNvPr id="24585" name="Group 4"/>
          <p:cNvGrpSpPr>
            <a:grpSpLocks/>
          </p:cNvGrpSpPr>
          <p:nvPr/>
        </p:nvGrpSpPr>
        <p:grpSpPr bwMode="auto">
          <a:xfrm>
            <a:off x="6350" y="1552575"/>
            <a:ext cx="9137650" cy="76200"/>
            <a:chOff x="3" y="720"/>
            <a:chExt cx="6476" cy="9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148064" y="5953844"/>
            <a:ext cx="352839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latin typeface="Calibri" pitchFamily="34" charset="0"/>
              </a:rPr>
              <a:t>Программа </a:t>
            </a:r>
            <a:br>
              <a:rPr lang="ru-RU" altLang="ru-RU" b="1" dirty="0" smtClean="0">
                <a:latin typeface="Calibri" pitchFamily="34" charset="0"/>
              </a:rPr>
            </a:br>
            <a:r>
              <a:rPr lang="ru-RU" altLang="ru-RU" b="1" dirty="0" smtClean="0">
                <a:latin typeface="Calibri" pitchFamily="34" charset="0"/>
              </a:rPr>
              <a:t>«Чапаевск-здоровый город – счастливый город»</a:t>
            </a:r>
            <a:endParaRPr lang="ru-RU" altLang="ru-R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658938" y="2997200"/>
            <a:ext cx="6584950" cy="78263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Чапаевск – что было в 199</a:t>
            </a:r>
            <a:r>
              <a:rPr lang="en-US" sz="4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x</a:t>
            </a:r>
            <a:endParaRPr lang="ru-RU" sz="40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4" descr="ма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10" descr="logo_chapaevs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150813"/>
            <a:ext cx="8794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450"/>
            <a:ext cx="22161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21700" y="6477000"/>
            <a:ext cx="5143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26F968B-EDC5-43F9-8F1F-3E4F9047EB56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pic>
        <p:nvPicPr>
          <p:cNvPr id="25603" name="Picture 4" descr="мак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1" y="-1936"/>
            <a:ext cx="1187623" cy="91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00163" y="43979"/>
            <a:ext cx="7664450" cy="7207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dirty="0" smtClean="0">
                <a:cs typeface="Arial" pitchFamily="34" charset="0"/>
              </a:rPr>
              <a:t>Ключевые особенности</a:t>
            </a:r>
            <a:endParaRPr lang="ru-RU" sz="3600" dirty="0">
              <a:cs typeface="Arial" pitchFamily="34" charset="0"/>
            </a:endParaRPr>
          </a:p>
        </p:txBody>
      </p:sp>
      <p:sp>
        <p:nvSpPr>
          <p:cNvPr id="30725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8244408" cy="1350963"/>
          </a:xfrm>
        </p:spPr>
        <p:txBody>
          <a:bodyPr/>
          <a:lstStyle/>
          <a:p>
            <a:pPr>
              <a:defRPr/>
            </a:pPr>
            <a:r>
              <a:rPr lang="en-US" altLang="ru-RU" sz="2600" b="1" dirty="0" smtClean="0">
                <a:cs typeface="Arial" charset="0"/>
              </a:rPr>
              <a:t>1996-2010 – </a:t>
            </a:r>
            <a:r>
              <a:rPr lang="ru-RU" altLang="ru-RU" sz="2600" dirty="0" err="1" smtClean="0">
                <a:cs typeface="Arial" charset="0"/>
              </a:rPr>
              <a:t>ремедиационные</a:t>
            </a:r>
            <a:r>
              <a:rPr lang="ru-RU" altLang="ru-RU" sz="2600" dirty="0" smtClean="0">
                <a:cs typeface="Arial" charset="0"/>
              </a:rPr>
              <a:t> программы, снижение младенческой </a:t>
            </a:r>
            <a:r>
              <a:rPr lang="ru-RU" altLang="ru-RU" sz="2600" dirty="0" smtClean="0">
                <a:cs typeface="Arial" charset="0"/>
              </a:rPr>
              <a:t>смертности</a:t>
            </a:r>
          </a:p>
          <a:p>
            <a:pPr>
              <a:defRPr/>
            </a:pPr>
            <a:r>
              <a:rPr lang="ru-RU" altLang="ru-RU" sz="2600" dirty="0">
                <a:cs typeface="Arial" charset="0"/>
              </a:rPr>
              <a:t>Проведение популяционных </a:t>
            </a:r>
            <a:r>
              <a:rPr lang="ru-RU" altLang="ru-RU" sz="2600" b="1" dirty="0">
                <a:cs typeface="Arial" charset="0"/>
              </a:rPr>
              <a:t>исследований</a:t>
            </a:r>
          </a:p>
          <a:p>
            <a:pPr>
              <a:defRPr/>
            </a:pPr>
            <a:r>
              <a:rPr lang="ru-RU" altLang="ru-RU" sz="2600" b="1" dirty="0" smtClean="0">
                <a:cs typeface="Arial" charset="0"/>
              </a:rPr>
              <a:t>Июнь </a:t>
            </a:r>
            <a:r>
              <a:rPr lang="en-US" altLang="ru-RU" sz="2600" b="1" dirty="0" smtClean="0">
                <a:cs typeface="Arial" charset="0"/>
              </a:rPr>
              <a:t>2015 </a:t>
            </a:r>
            <a:r>
              <a:rPr lang="en-US" altLang="ru-RU" sz="2600" dirty="0" smtClean="0">
                <a:cs typeface="Arial" charset="0"/>
              </a:rPr>
              <a:t>– </a:t>
            </a:r>
            <a:r>
              <a:rPr lang="ru-RU" altLang="ru-RU" sz="2600" dirty="0" smtClean="0">
                <a:cs typeface="Arial" charset="0"/>
              </a:rPr>
              <a:t>аккредитация Чапаевска в сети Европейского бюро ВОЗ «Здоровые города»</a:t>
            </a:r>
            <a:endParaRPr lang="en-US" altLang="ru-RU" sz="2600" dirty="0" smtClean="0">
              <a:cs typeface="Arial" charset="0"/>
            </a:endParaRPr>
          </a:p>
          <a:p>
            <a:pPr>
              <a:defRPr/>
            </a:pPr>
            <a:r>
              <a:rPr lang="en-US" altLang="ru-RU" sz="2600" b="1" dirty="0" smtClean="0">
                <a:cs typeface="Arial" charset="0"/>
              </a:rPr>
              <a:t>2016</a:t>
            </a:r>
            <a:r>
              <a:rPr lang="en-US" altLang="ru-RU" sz="2600" dirty="0" smtClean="0">
                <a:cs typeface="Arial" charset="0"/>
              </a:rPr>
              <a:t> – </a:t>
            </a:r>
            <a:r>
              <a:rPr lang="ru-RU" altLang="ru-RU" sz="2600" dirty="0" smtClean="0">
                <a:cs typeface="Arial" charset="0"/>
              </a:rPr>
              <a:t>Межведомственная программа «Чапаевск – здоровый город – счастливый город» на период 2017-2020</a:t>
            </a:r>
            <a:endParaRPr lang="en-US" altLang="ru-RU" sz="2600" dirty="0" smtClean="0">
              <a:cs typeface="Arial" charset="0"/>
            </a:endParaRPr>
          </a:p>
          <a:p>
            <a:pPr lvl="1">
              <a:defRPr/>
            </a:pPr>
            <a:r>
              <a:rPr lang="ru-RU" altLang="ru-RU" sz="2400" dirty="0">
                <a:cs typeface="Arial" charset="0"/>
              </a:rPr>
              <a:t>Интегральный индикатор – </a:t>
            </a:r>
            <a:r>
              <a:rPr lang="ru-RU" altLang="ru-RU" sz="2400" b="1" dirty="0">
                <a:cs typeface="Arial" charset="0"/>
              </a:rPr>
              <a:t>ПГПЖ-65 – отражение преждевременной смертности</a:t>
            </a:r>
            <a:endParaRPr lang="ru-RU" altLang="ru-RU" sz="2400" dirty="0" smtClean="0">
              <a:cs typeface="Arial" charset="0"/>
            </a:endParaRPr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altLang="ru-RU" sz="2600" b="1" dirty="0" smtClean="0"/>
              <a:t>201</a:t>
            </a:r>
            <a:r>
              <a:rPr lang="ru-RU" altLang="ru-RU" sz="2600" b="1" dirty="0" smtClean="0"/>
              <a:t>4-2019</a:t>
            </a:r>
            <a:r>
              <a:rPr lang="en-US" altLang="ru-RU" sz="2600" dirty="0" smtClean="0"/>
              <a:t> </a:t>
            </a:r>
            <a:r>
              <a:rPr lang="en-US" altLang="ru-RU" sz="2600" dirty="0" smtClean="0"/>
              <a:t>– </a:t>
            </a:r>
            <a:r>
              <a:rPr lang="ru-RU" altLang="ru-RU" sz="2500" dirty="0" smtClean="0"/>
              <a:t>снижение преждевременной смертности</a:t>
            </a:r>
            <a:endParaRPr lang="en-US" altLang="ru-RU" sz="2500" dirty="0" smtClean="0"/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altLang="ru-RU" sz="2600" b="1" dirty="0" smtClean="0">
                <a:cs typeface="Arial" charset="0"/>
              </a:rPr>
              <a:t>2018</a:t>
            </a:r>
            <a:r>
              <a:rPr lang="en-US" altLang="ru-RU" sz="2600" dirty="0" smtClean="0">
                <a:cs typeface="Arial" charset="0"/>
              </a:rPr>
              <a:t> – </a:t>
            </a:r>
            <a:r>
              <a:rPr lang="ru-RU" altLang="ru-RU" sz="2600" dirty="0" smtClean="0">
                <a:cs typeface="Arial" charset="0"/>
              </a:rPr>
              <a:t>успешное завершение </a:t>
            </a:r>
            <a:r>
              <a:rPr lang="en-US" altLang="ru-RU" sz="2600" dirty="0" smtClean="0">
                <a:cs typeface="Arial" charset="0"/>
              </a:rPr>
              <a:t>VI </a:t>
            </a:r>
            <a:r>
              <a:rPr lang="ru-RU" altLang="ru-RU" sz="2600" dirty="0" smtClean="0">
                <a:cs typeface="Arial" charset="0"/>
              </a:rPr>
              <a:t>фазы проекта ВОЗ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ru-RU" altLang="ru-RU" sz="2600" b="1" dirty="0" smtClean="0">
                <a:cs typeface="Arial" charset="0"/>
              </a:rPr>
              <a:t>2020</a:t>
            </a:r>
            <a:r>
              <a:rPr lang="ru-RU" altLang="ru-RU" sz="2600" dirty="0" smtClean="0">
                <a:cs typeface="Arial" charset="0"/>
              </a:rPr>
              <a:t> – Муниципальная программа «Укрепление общественного здоровья» на 2020-2024 </a:t>
            </a:r>
            <a:r>
              <a:rPr lang="ru-RU" altLang="ru-RU" sz="2600" dirty="0" err="1" smtClean="0">
                <a:cs typeface="Arial" charset="0"/>
              </a:rPr>
              <a:t>гг</a:t>
            </a:r>
            <a:endParaRPr lang="ru-RU" altLang="ru-RU" sz="2600" dirty="0" smtClean="0">
              <a:cs typeface="Arial" charset="0"/>
            </a:endParaRPr>
          </a:p>
        </p:txBody>
      </p:sp>
      <p:pic>
        <p:nvPicPr>
          <p:cNvPr id="2560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7" name="Group 4"/>
          <p:cNvGrpSpPr>
            <a:grpSpLocks/>
          </p:cNvGrpSpPr>
          <p:nvPr/>
        </p:nvGrpSpPr>
        <p:grpSpPr bwMode="auto">
          <a:xfrm>
            <a:off x="6350" y="764704"/>
            <a:ext cx="9137650" cy="76200"/>
            <a:chOff x="3" y="720"/>
            <a:chExt cx="6476" cy="96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21700" y="6477000"/>
            <a:ext cx="5143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F80388D-DCDB-47BC-85F2-AAD32E61C45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pic>
        <p:nvPicPr>
          <p:cNvPr id="26627" name="Picture 4" descr="мак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00163" y="187325"/>
            <a:ext cx="7664450" cy="7207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dirty="0" smtClean="0">
                <a:cs typeface="Arial" pitchFamily="34" charset="0"/>
              </a:rPr>
              <a:t>На пути к седьмой фазе проекта ВОЗ</a:t>
            </a:r>
            <a:endParaRPr lang="ru-RU" sz="3600" dirty="0">
              <a:cs typeface="Arial" pitchFamily="34" charset="0"/>
            </a:endParaRPr>
          </a:p>
        </p:txBody>
      </p:sp>
      <p:sp>
        <p:nvSpPr>
          <p:cNvPr id="26629" name="Объект 2"/>
          <p:cNvSpPr>
            <a:spLocks noGrp="1"/>
          </p:cNvSpPr>
          <p:nvPr>
            <p:ph idx="1"/>
          </p:nvPr>
        </p:nvSpPr>
        <p:spPr>
          <a:xfrm>
            <a:off x="827088" y="1196975"/>
            <a:ext cx="8316912" cy="1150938"/>
          </a:xfrm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pic>
        <p:nvPicPr>
          <p:cNvPr id="2663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1" name="Group 4"/>
          <p:cNvGrpSpPr>
            <a:grpSpLocks/>
          </p:cNvGrpSpPr>
          <p:nvPr/>
        </p:nvGrpSpPr>
        <p:grpSpPr bwMode="auto">
          <a:xfrm>
            <a:off x="6350" y="914400"/>
            <a:ext cx="9137650" cy="76200"/>
            <a:chOff x="3" y="720"/>
            <a:chExt cx="6476" cy="96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pic>
        <p:nvPicPr>
          <p:cNvPr id="2663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100138"/>
            <a:ext cx="78835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3619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764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4925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-1588"/>
            <a:ext cx="3617912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589213"/>
            <a:ext cx="32400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08500"/>
            <a:ext cx="33480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805363"/>
            <a:ext cx="27368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282825"/>
            <a:ext cx="32575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51388"/>
            <a:ext cx="30432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2589213"/>
            <a:ext cx="29003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Box 1"/>
          <p:cNvSpPr txBox="1">
            <a:spLocks noChangeArrowheads="1"/>
          </p:cNvSpPr>
          <p:nvPr/>
        </p:nvSpPr>
        <p:spPr bwMode="auto">
          <a:xfrm>
            <a:off x="2771775" y="3803650"/>
            <a:ext cx="439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FFFFFF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8032" y="2060848"/>
            <a:ext cx="2411760" cy="223224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Научно-исследовательские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МГУ, Институт народнохозяйственного прогнозирования, Гарвардская Школа Общественного Здоровья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2348881"/>
            <a:ext cx="2411760" cy="16561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Общественные организации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(ЧГОО «Ассоциация медицинских работников г.Чапаевска)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0"/>
            <a:ext cx="7812360" cy="8112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муниципальном уровне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(г.о.Чапаевск)</a:t>
            </a:r>
            <a:endParaRPr lang="ru-RU" sz="32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Прямоугольник 22"/>
          <p:cNvSpPr>
            <a:spLocks noChangeArrowheads="1"/>
          </p:cNvSpPr>
          <p:nvPr/>
        </p:nvSpPr>
        <p:spPr bwMode="auto">
          <a:xfrm>
            <a:off x="8574088" y="64881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itchFamily="34" charset="0"/>
              </a:rPr>
              <a:t>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1700213"/>
            <a:ext cx="4032448" cy="1008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Муниципальные департаменты,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комитеты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общественного здоровья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825" y="836613"/>
            <a:ext cx="8785225" cy="81121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Минздрав Самарской области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города, координационный комитет «Здоровые города»</a:t>
            </a:r>
            <a:endParaRPr lang="ru-RU" sz="24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" y="5296818"/>
            <a:ext cx="8072437" cy="6524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ЕДИНАЯ ГОРОДСКАЯ СРЕДА, ПОДДЕРЖИВАЮЩАЯ ЗДОРОВЬЕ НА ПРОТЯЖЕНИИ ВСЕЙ ЖИЗНИ</a:t>
            </a:r>
            <a:endParaRPr lang="ru-RU" sz="24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2708920"/>
            <a:ext cx="4032448" cy="20207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Система здравоохранения</a:t>
            </a:r>
          </a:p>
          <a:p>
            <a:pPr algn="ctr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Чапаевская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ЦГБ: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Центр здоровья</a:t>
            </a:r>
          </a:p>
          <a:p>
            <a:pPr algn="ctr"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медицинской профилактики</a:t>
            </a:r>
            <a:endParaRPr lang="en-US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 отдел Областного центра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медицинской профилактики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143000" y="4729708"/>
            <a:ext cx="7215188" cy="5715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1549400" y="5982379"/>
            <a:ext cx="7486650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+mn-lt"/>
                <a:cs typeface="Arial" charset="0"/>
              </a:rPr>
              <a:t>Преимущества Чапаевска как малого города: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1600" dirty="0" smtClean="0">
                <a:latin typeface="+mn-lt"/>
                <a:cs typeface="Arial" charset="0"/>
              </a:rPr>
              <a:t>Относительно проще межведомственное взаимодействие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1600" dirty="0" smtClean="0">
                <a:latin typeface="+mn-lt"/>
                <a:cs typeface="Arial" charset="0"/>
              </a:rPr>
              <a:t>Относительная стабильность кадров, проще реализовать мониторинг</a:t>
            </a: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21700" y="6477000"/>
            <a:ext cx="514350" cy="244475"/>
          </a:xfr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8F02B12-8E6B-4C1D-A497-D622B01EF2D8}" type="slidenum">
              <a:rPr lang="ru-RU" altLang="ru-RU" smtClean="0"/>
              <a:pPr eaLnBrk="1" hangingPunct="1">
                <a:defRPr/>
              </a:pPr>
              <a:t>23</a:t>
            </a:fld>
            <a:endParaRPr lang="ru-RU" altLang="ru-RU" dirty="0" smtClean="0"/>
          </a:p>
        </p:txBody>
      </p:sp>
      <p:pic>
        <p:nvPicPr>
          <p:cNvPr id="1537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ма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5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170" y="44624"/>
            <a:ext cx="7592318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Инфраструктура «Здорового города»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92696"/>
            <a:ext cx="8316416" cy="4800600"/>
          </a:xfrm>
        </p:spPr>
        <p:txBody>
          <a:bodyPr/>
          <a:lstStyle/>
          <a:p>
            <a:r>
              <a:rPr lang="ru-RU" sz="2600" dirty="0" smtClean="0"/>
              <a:t>Научные структуры, Ассоциация мед работников</a:t>
            </a:r>
          </a:p>
          <a:p>
            <a:pPr lvl="1"/>
            <a:r>
              <a:rPr lang="ru-RU" sz="2300" dirty="0" smtClean="0"/>
              <a:t>Выявление факторов в популяции, </a:t>
            </a:r>
            <a:r>
              <a:rPr lang="ru-RU" sz="2300" dirty="0" err="1" smtClean="0"/>
              <a:t>когортные</a:t>
            </a:r>
            <a:r>
              <a:rPr lang="ru-RU" sz="2300" dirty="0" smtClean="0"/>
              <a:t> </a:t>
            </a:r>
            <a:r>
              <a:rPr lang="ru-RU" sz="2300" dirty="0" err="1" smtClean="0"/>
              <a:t>исслед</a:t>
            </a:r>
            <a:r>
              <a:rPr lang="ru-RU" sz="2300" dirty="0" smtClean="0"/>
              <a:t>-я</a:t>
            </a:r>
          </a:p>
          <a:p>
            <a:r>
              <a:rPr lang="ru-RU" sz="2600" dirty="0"/>
              <a:t>Центр </a:t>
            </a:r>
            <a:r>
              <a:rPr lang="ru-RU" sz="2600" dirty="0" smtClean="0"/>
              <a:t>здоровья  и отделение </a:t>
            </a:r>
            <a:r>
              <a:rPr lang="ru-RU" sz="2600" dirty="0"/>
              <a:t>мед </a:t>
            </a:r>
            <a:r>
              <a:rPr lang="ru-RU" sz="2600" dirty="0" smtClean="0"/>
              <a:t>профилактики</a:t>
            </a:r>
            <a:endParaRPr lang="ru-RU" sz="2600" dirty="0"/>
          </a:p>
          <a:p>
            <a:pPr lvl="1"/>
            <a:r>
              <a:rPr lang="ru-RU" sz="2300" dirty="0" smtClean="0"/>
              <a:t>Выявление индивидуальных факторов, разработка индивидуальных планов оздоровления,  динамическое наблюдение, электронный паспорт (более 21 </a:t>
            </a:r>
            <a:r>
              <a:rPr lang="ru-RU" sz="2300" dirty="0" err="1" smtClean="0"/>
              <a:t>тыс</a:t>
            </a:r>
            <a:r>
              <a:rPr lang="ru-RU" sz="2300" dirty="0" smtClean="0"/>
              <a:t> жителей)</a:t>
            </a:r>
          </a:p>
          <a:p>
            <a:pPr lvl="1"/>
            <a:r>
              <a:rPr lang="ru-RU" sz="2300" dirty="0" smtClean="0"/>
              <a:t>Диспансеризация, проф. осмотры</a:t>
            </a:r>
          </a:p>
          <a:p>
            <a:r>
              <a:rPr lang="ru-RU" sz="2600" dirty="0" smtClean="0"/>
              <a:t>Территориальный отдел Самарского областного центра медицинской профилактики</a:t>
            </a:r>
          </a:p>
          <a:p>
            <a:pPr lvl="1"/>
            <a:r>
              <a:rPr lang="ru-RU" sz="2300" dirty="0" smtClean="0"/>
              <a:t>Групповая профилактика ХНИЗ и факторов риска, формирование здорового образа жизни</a:t>
            </a:r>
          </a:p>
          <a:p>
            <a:r>
              <a:rPr lang="ru-RU" sz="2600" dirty="0" smtClean="0"/>
              <a:t>Муниципальный центр общественного здоровья</a:t>
            </a:r>
          </a:p>
          <a:p>
            <a:pPr lvl="1">
              <a:spcBef>
                <a:spcPts val="350"/>
              </a:spcBef>
            </a:pPr>
            <a:r>
              <a:rPr lang="ru-RU" sz="2300" dirty="0" smtClean="0"/>
              <a:t>Межведомственное взаимодействие</a:t>
            </a:r>
          </a:p>
          <a:p>
            <a:pPr lvl="1">
              <a:spcBef>
                <a:spcPts val="350"/>
              </a:spcBef>
            </a:pPr>
            <a:r>
              <a:rPr lang="ru-RU" sz="2300" dirty="0" smtClean="0"/>
              <a:t>Ведение Профиля здоровья города, проект ВОЗ «Здоровые города»</a:t>
            </a:r>
          </a:p>
          <a:p>
            <a:endParaRPr lang="ru-RU" sz="2800" dirty="0"/>
          </a:p>
        </p:txBody>
      </p:sp>
      <p:pic>
        <p:nvPicPr>
          <p:cNvPr id="4" name="Picture 4" descr="ма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7690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idx="1"/>
          </p:nvPr>
        </p:nvSpPr>
        <p:spPr>
          <a:xfrm>
            <a:off x="1087438" y="1123950"/>
            <a:ext cx="8024812" cy="649288"/>
          </a:xfrm>
        </p:spPr>
        <p:txBody>
          <a:bodyPr/>
          <a:lstStyle/>
          <a:p>
            <a:pPr algn="ctr"/>
            <a:r>
              <a:rPr lang="ru-RU" altLang="ru-RU" sz="2200" smtClean="0"/>
              <a:t>Волгопромхим (СВЗХ) – основной загрязнитель</a:t>
            </a:r>
          </a:p>
        </p:txBody>
      </p:sp>
      <p:sp>
        <p:nvSpPr>
          <p:cNvPr id="1024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21700" y="6477000"/>
            <a:ext cx="5143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125EAD0-DFE9-4843-A8C2-AA509A3B6976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200150" y="1773238"/>
            <a:ext cx="2724150" cy="863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900" b="1"/>
              <a:t>Пестициды и диоксины</a:t>
            </a:r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160463" y="3500438"/>
            <a:ext cx="2763837" cy="7921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900" b="1"/>
              <a:t>Устойчивые токсиканты</a:t>
            </a:r>
          </a:p>
        </p:txBody>
      </p:sp>
      <p:sp>
        <p:nvSpPr>
          <p:cNvPr id="10246" name="AutoShape 23"/>
          <p:cNvSpPr>
            <a:spLocks noChangeArrowheads="1"/>
          </p:cNvSpPr>
          <p:nvPr/>
        </p:nvSpPr>
        <p:spPr bwMode="auto">
          <a:xfrm rot="5400000">
            <a:off x="2170112" y="2911476"/>
            <a:ext cx="830263" cy="347662"/>
          </a:xfrm>
          <a:prstGeom prst="rightArrow">
            <a:avLst>
              <a:gd name="adj1" fmla="val 50000"/>
              <a:gd name="adj2" fmla="val 108218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900" b="1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300163" y="53975"/>
            <a:ext cx="7808912" cy="78263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9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Чапаевск – центр химической промышленности</a:t>
            </a:r>
          </a:p>
        </p:txBody>
      </p:sp>
      <p:pic>
        <p:nvPicPr>
          <p:cNvPr id="10248" name="Рисунок 21" descr="P10202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70050"/>
            <a:ext cx="33178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Прямоугольник 1"/>
          <p:cNvSpPr>
            <a:spLocks noChangeArrowheads="1"/>
          </p:cNvSpPr>
          <p:nvPr/>
        </p:nvSpPr>
        <p:spPr bwMode="auto">
          <a:xfrm>
            <a:off x="1065213" y="4605338"/>
            <a:ext cx="8043862" cy="16462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65125" indent="-282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altLang="ru-RU" sz="2400" dirty="0" smtClean="0"/>
              <a:t>Государственная экологическая экспертиза по Чапаевску – 1999</a:t>
            </a:r>
            <a:r>
              <a:rPr lang="en-US" altLang="ru-RU" sz="2400" dirty="0" smtClean="0"/>
              <a:t> </a:t>
            </a:r>
            <a:endParaRPr lang="ru-RU" altLang="ru-RU" sz="2400" dirty="0" smtClean="0"/>
          </a:p>
          <a:p>
            <a:pPr marL="82550" indent="0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b="1" dirty="0" smtClean="0"/>
              <a:t>Статус «зоны экологического неблагополучия»</a:t>
            </a:r>
          </a:p>
        </p:txBody>
      </p:sp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" descr="маке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2" name="Group 4"/>
          <p:cNvGrpSpPr>
            <a:grpSpLocks/>
          </p:cNvGrpSpPr>
          <p:nvPr/>
        </p:nvGrpSpPr>
        <p:grpSpPr bwMode="auto">
          <a:xfrm>
            <a:off x="6350" y="1049338"/>
            <a:ext cx="9137650" cy="76200"/>
            <a:chOff x="3" y="720"/>
            <a:chExt cx="6476" cy="96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ма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38100" y="28575"/>
            <a:ext cx="11493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2035175" y="125413"/>
            <a:ext cx="7145338" cy="711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3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Сотрудничество с учеными</a:t>
            </a: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1150938" y="908050"/>
            <a:ext cx="7669212" cy="2862263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Самарский государственный медицинский университет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cs typeface="Times New Roman" pitchFamily="18" charset="0"/>
              </a:rPr>
              <a:t>Российская Академия Наук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mtClean="0">
                <a:cs typeface="Times New Roman" pitchFamily="18" charset="0"/>
              </a:rPr>
              <a:t>Институт народнохозяйственного прогнозирования РАН</a:t>
            </a:r>
            <a:endParaRPr lang="ru-RU" altLang="ru-RU" smtClean="0"/>
          </a:p>
          <a:p>
            <a:pPr lvl="1" eaLnBrk="1" hangingPunct="1">
              <a:lnSpc>
                <a:spcPct val="80000"/>
              </a:lnSpc>
            </a:pPr>
            <a:r>
              <a:rPr lang="ru-RU" altLang="ru-RU" smtClean="0">
                <a:cs typeface="Times New Roman" pitchFamily="18" charset="0"/>
              </a:rPr>
              <a:t>Институт проблем экологии и эволюции  РАН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mtClean="0">
                <a:cs typeface="Times New Roman" pitchFamily="18" charset="0"/>
              </a:rPr>
              <a:t>Институт общей генетики РАН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cs typeface="Times New Roman" pitchFamily="18" charset="0"/>
              </a:rPr>
              <a:t>Российский эндокринологический научный центр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cs typeface="Times New Roman" pitchFamily="18" charset="0"/>
              </a:rPr>
              <a:t>Российский онкологический научный центр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cs typeface="Times New Roman" pitchFamily="18" charset="0"/>
              </a:rPr>
              <a:t>Институт физико-химической биологии МГУ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cs typeface="Times New Roman" pitchFamily="18" charset="0"/>
              </a:rPr>
              <a:t>Гарвардская школа общественного здравоохранения, Бостон</a:t>
            </a:r>
          </a:p>
        </p:txBody>
      </p:sp>
      <p:sp>
        <p:nvSpPr>
          <p:cNvPr id="1126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21713" y="6524625"/>
            <a:ext cx="5143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9D2ABF-9273-4AAB-917B-2F82F1B6A844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11270" name="AutoShape 20" descr="Картинки по запросу pops breastfee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970088"/>
            <a:ext cx="55578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114550"/>
            <a:ext cx="36353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70313"/>
            <a:ext cx="41402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641975"/>
            <a:ext cx="450056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595813"/>
            <a:ext cx="452755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189288"/>
            <a:ext cx="55086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97338"/>
            <a:ext cx="49926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922838"/>
            <a:ext cx="22320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922838"/>
            <a:ext cx="241141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5888"/>
            <a:ext cx="361950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8575"/>
            <a:ext cx="553561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15888"/>
            <a:ext cx="7704137" cy="6048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/>
              <a:t>Реабилитационные Программы </a:t>
            </a:r>
            <a:r>
              <a:rPr lang="ru-RU" sz="3200" dirty="0" smtClean="0"/>
              <a:t>Чапаевска</a:t>
            </a:r>
            <a:endParaRPr lang="ru-RU" sz="32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24075" y="985838"/>
            <a:ext cx="6769100" cy="4746625"/>
          </a:xfrm>
        </p:spPr>
        <p:txBody>
          <a:bodyPr/>
          <a:lstStyle/>
          <a:p>
            <a:r>
              <a:rPr lang="ru-RU" altLang="ru-RU" sz="2200" b="1" smtClean="0"/>
              <a:t>199х – курс на экологическую реабилитацию</a:t>
            </a:r>
          </a:p>
          <a:p>
            <a:r>
              <a:rPr lang="ru-RU" altLang="ru-RU" sz="2200" smtClean="0"/>
              <a:t>Постановление Правительства РФ от 13.04.1993 № 328 «Об улучшении экологической обстановки</a:t>
            </a:r>
            <a:br>
              <a:rPr lang="ru-RU" altLang="ru-RU" sz="2200" smtClean="0"/>
            </a:br>
            <a:r>
              <a:rPr lang="ru-RU" altLang="ru-RU" sz="2200" smtClean="0"/>
              <a:t>в городе Чапаевске Самарской области»</a:t>
            </a:r>
          </a:p>
          <a:p>
            <a:pPr>
              <a:lnSpc>
                <a:spcPct val="80000"/>
              </a:lnSpc>
            </a:pPr>
            <a:r>
              <a:rPr lang="ru-RU" altLang="ru-RU" sz="2200" smtClean="0"/>
              <a:t>Целевая комплексная программа «Социально-экономическое развитие и экологическая реабилитация г.Чапаевска Самарской области на 2003-2010 годы».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smtClean="0"/>
              <a:t>общий объем финансирования всех Программ</a:t>
            </a:r>
            <a:br>
              <a:rPr lang="ru-RU" altLang="ru-RU" sz="2200" smtClean="0"/>
            </a:br>
            <a:r>
              <a:rPr lang="ru-RU" altLang="ru-RU" sz="2200" smtClean="0"/>
              <a:t>–</a:t>
            </a:r>
            <a:r>
              <a:rPr lang="ru-RU" altLang="ru-RU" sz="2200" b="1" smtClean="0"/>
              <a:t>1,742 млрд рублей,</a:t>
            </a:r>
            <a:br>
              <a:rPr lang="ru-RU" altLang="ru-RU" sz="2200" b="1" smtClean="0"/>
            </a:br>
            <a:r>
              <a:rPr lang="ru-RU" altLang="ru-RU" sz="2200" smtClean="0"/>
              <a:t>в том числе из федерального и областного бюджета 1,143 млрд рублей (65%)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ru-RU" altLang="ru-RU" sz="2200" smtClean="0"/>
          </a:p>
          <a:p>
            <a:pPr>
              <a:lnSpc>
                <a:spcPct val="80000"/>
              </a:lnSpc>
            </a:pPr>
            <a:r>
              <a:rPr lang="ru-RU" altLang="ru-RU" sz="2400" b="1" smtClean="0"/>
              <a:t>Снижение загрязнения (замена почв в городе)</a:t>
            </a:r>
          </a:p>
          <a:p>
            <a:pPr>
              <a:lnSpc>
                <a:spcPct val="80000"/>
              </a:lnSpc>
            </a:pPr>
            <a:endParaRPr lang="ru-RU" altLang="ru-RU" sz="2400" b="1" smtClean="0"/>
          </a:p>
          <a:p>
            <a:pPr>
              <a:lnSpc>
                <a:spcPct val="80000"/>
              </a:lnSpc>
            </a:pPr>
            <a:r>
              <a:rPr lang="ru-RU" altLang="ru-RU" sz="2400" b="1" smtClean="0"/>
              <a:t>Инфраструктура здравоохранения:</a:t>
            </a:r>
          </a:p>
          <a:p>
            <a:pPr lvl="1">
              <a:lnSpc>
                <a:spcPct val="80000"/>
              </a:lnSpc>
            </a:pPr>
            <a:r>
              <a:rPr lang="ru-RU" altLang="ru-RU" sz="2400" b="1" smtClean="0"/>
              <a:t>Современная детская больница</a:t>
            </a:r>
          </a:p>
        </p:txBody>
      </p:sp>
      <p:sp>
        <p:nvSpPr>
          <p:cNvPr id="1229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21700" y="6477000"/>
            <a:ext cx="5143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8FAE3E3-8FF7-4ACE-B723-AAA810116FFB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pic>
        <p:nvPicPr>
          <p:cNvPr id="12293" name="Рисунок 5" descr="P5280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64050"/>
            <a:ext cx="21955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Рисунок 3" descr="P1110784.JPG"/>
          <p:cNvSpPr>
            <a:spLocks noChangeAspect="1"/>
          </p:cNvSpPr>
          <p:nvPr/>
        </p:nvSpPr>
        <p:spPr bwMode="auto">
          <a:xfrm>
            <a:off x="0" y="1052513"/>
            <a:ext cx="219551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маке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4" descr="P107079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2698750"/>
            <a:ext cx="22764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98575"/>
            <a:ext cx="100806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9" name="Group 4"/>
          <p:cNvGrpSpPr>
            <a:grpSpLocks/>
          </p:cNvGrpSpPr>
          <p:nvPr/>
        </p:nvGrpSpPr>
        <p:grpSpPr bwMode="auto">
          <a:xfrm>
            <a:off x="6350" y="976313"/>
            <a:ext cx="9137650" cy="76200"/>
            <a:chOff x="3" y="720"/>
            <a:chExt cx="6476" cy="96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7704137" cy="6048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/>
              <a:t>Проекты с ВОЗ </a:t>
            </a:r>
            <a:r>
              <a:rPr lang="en-US" sz="3600" dirty="0" smtClean="0"/>
              <a:t>– </a:t>
            </a:r>
            <a:r>
              <a:rPr lang="ru-RU" sz="3600" dirty="0" smtClean="0"/>
              <a:t>неонатальная и педиатрическая служба</a:t>
            </a:r>
            <a:endParaRPr lang="ru-RU" sz="36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836613"/>
            <a:ext cx="7451725" cy="4748212"/>
          </a:xfrm>
        </p:spPr>
        <p:txBody>
          <a:bodyPr/>
          <a:lstStyle/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200" dirty="0" smtClean="0"/>
          </a:p>
          <a:p>
            <a:pPr>
              <a:lnSpc>
                <a:spcPct val="80000"/>
              </a:lnSpc>
              <a:defRPr/>
            </a:pPr>
            <a:r>
              <a:rPr lang="en-US" altLang="ru-RU" sz="2800" dirty="0" smtClean="0"/>
              <a:t>199</a:t>
            </a:r>
            <a:r>
              <a:rPr lang="ru-RU" altLang="ru-RU" sz="2800" dirty="0" smtClean="0"/>
              <a:t>6</a:t>
            </a:r>
            <a:r>
              <a:rPr lang="en-US" altLang="ru-RU" sz="2800" dirty="0" smtClean="0"/>
              <a:t>-1999 – </a:t>
            </a:r>
            <a:r>
              <a:rPr lang="ru-RU" altLang="ru-RU" sz="2800" dirty="0" smtClean="0"/>
              <a:t>Модернизация неонатальной службы</a:t>
            </a:r>
            <a:endParaRPr lang="en-US" altLang="ru-RU" sz="2800" dirty="0" smtClean="0"/>
          </a:p>
          <a:p>
            <a:pPr lvl="1">
              <a:lnSpc>
                <a:spcPct val="80000"/>
              </a:lnSpc>
              <a:defRPr/>
            </a:pPr>
            <a:r>
              <a:rPr lang="ru-RU" altLang="ru-RU" sz="2400" dirty="0" smtClean="0"/>
              <a:t>Тренинги неонатологов консультантами ВОЗ</a:t>
            </a:r>
            <a:endParaRPr lang="en-US" altLang="ru-RU" sz="2400" dirty="0" smtClean="0"/>
          </a:p>
          <a:p>
            <a:pPr lvl="1">
              <a:lnSpc>
                <a:spcPct val="80000"/>
              </a:lnSpc>
              <a:defRPr/>
            </a:pPr>
            <a:r>
              <a:rPr lang="ru-RU" altLang="ru-RU" sz="2400" dirty="0" smtClean="0"/>
              <a:t>Закупка нового оборудования</a:t>
            </a:r>
            <a:endParaRPr lang="en-US" altLang="ru-RU" sz="2400" dirty="0" smtClean="0"/>
          </a:p>
          <a:p>
            <a:pPr lvl="1">
              <a:lnSpc>
                <a:spcPct val="80000"/>
              </a:lnSpc>
              <a:defRPr/>
            </a:pPr>
            <a:endParaRPr lang="en-US" altLang="ru-RU" sz="2400" dirty="0"/>
          </a:p>
          <a:p>
            <a:pPr lvl="1">
              <a:lnSpc>
                <a:spcPct val="80000"/>
              </a:lnSpc>
              <a:defRPr/>
            </a:pPr>
            <a:endParaRPr lang="en-US" altLang="ru-RU" sz="2400" dirty="0" smtClean="0"/>
          </a:p>
          <a:p>
            <a:pPr lvl="1">
              <a:lnSpc>
                <a:spcPct val="80000"/>
              </a:lnSpc>
              <a:defRPr/>
            </a:pPr>
            <a:endParaRPr lang="en-US" altLang="ru-RU" sz="2400" dirty="0"/>
          </a:p>
          <a:p>
            <a:pPr lvl="1">
              <a:lnSpc>
                <a:spcPct val="80000"/>
              </a:lnSpc>
              <a:defRPr/>
            </a:pPr>
            <a:endParaRPr lang="en-US" altLang="ru-RU" sz="2400" dirty="0" smtClean="0"/>
          </a:p>
          <a:p>
            <a:pPr lvl="1">
              <a:lnSpc>
                <a:spcPct val="80000"/>
              </a:lnSpc>
              <a:defRPr/>
            </a:pPr>
            <a:endParaRPr lang="en-US" altLang="ru-RU" sz="2400" dirty="0"/>
          </a:p>
          <a:p>
            <a:pPr lvl="1">
              <a:lnSpc>
                <a:spcPct val="80000"/>
              </a:lnSpc>
              <a:defRPr/>
            </a:pPr>
            <a:endParaRPr lang="en-US" altLang="ru-RU" sz="2400" dirty="0" smtClean="0"/>
          </a:p>
          <a:p>
            <a:pPr lvl="1">
              <a:lnSpc>
                <a:spcPct val="80000"/>
              </a:lnSpc>
              <a:defRPr/>
            </a:pPr>
            <a:endParaRPr lang="en-US" altLang="ru-RU" sz="2400" dirty="0"/>
          </a:p>
          <a:p>
            <a:pPr lvl="1">
              <a:lnSpc>
                <a:spcPct val="80000"/>
              </a:lnSpc>
              <a:defRPr/>
            </a:pPr>
            <a:endParaRPr lang="en-US" altLang="ru-RU" sz="2400" dirty="0" smtClean="0"/>
          </a:p>
          <a:p>
            <a:pPr lvl="1">
              <a:lnSpc>
                <a:spcPct val="80000"/>
              </a:lnSpc>
              <a:defRPr/>
            </a:pPr>
            <a:endParaRPr lang="en-US" altLang="ru-RU" sz="2400" dirty="0"/>
          </a:p>
          <a:p>
            <a:pPr marL="365125" lvl="1" indent="-282575">
              <a:lnSpc>
                <a:spcPct val="80000"/>
              </a:lnSpc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altLang="ru-RU" dirty="0"/>
              <a:t>2001-2003 – </a:t>
            </a:r>
            <a:r>
              <a:rPr lang="ru-RU" altLang="ru-RU" dirty="0"/>
              <a:t>проект ВОЗ «Интегрированное ведение болезней детского возраста»</a:t>
            </a:r>
          </a:p>
        </p:txBody>
      </p:sp>
      <p:sp>
        <p:nvSpPr>
          <p:cNvPr id="1331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21700" y="6477000"/>
            <a:ext cx="5143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AEC72BC-0967-4DCC-834C-03C4941F6186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13317" name="Рисунок 3" descr="P1110784.JPG"/>
          <p:cNvSpPr>
            <a:spLocks noChangeAspect="1"/>
          </p:cNvSpPr>
          <p:nvPr/>
        </p:nvSpPr>
        <p:spPr bwMode="auto">
          <a:xfrm>
            <a:off x="0" y="1052513"/>
            <a:ext cx="219551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мак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/>
          <p:nvPr/>
        </p:nvGraphicFramePr>
        <p:xfrm>
          <a:off x="2339752" y="2816757"/>
          <a:ext cx="630118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4395788" y="3968750"/>
            <a:ext cx="576262" cy="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TextBox 8"/>
          <p:cNvSpPr txBox="1">
            <a:spLocks noChangeArrowheads="1"/>
          </p:cNvSpPr>
          <p:nvPr/>
        </p:nvSpPr>
        <p:spPr bwMode="auto">
          <a:xfrm>
            <a:off x="5006975" y="3825875"/>
            <a:ext cx="2228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500"/>
              <a:t>Самарская область</a:t>
            </a:r>
          </a:p>
        </p:txBody>
      </p:sp>
      <p:grpSp>
        <p:nvGrpSpPr>
          <p:cNvPr id="13323" name="Group 4"/>
          <p:cNvGrpSpPr>
            <a:grpSpLocks/>
          </p:cNvGrpSpPr>
          <p:nvPr/>
        </p:nvGrpSpPr>
        <p:grpSpPr bwMode="auto">
          <a:xfrm>
            <a:off x="6350" y="1049338"/>
            <a:ext cx="9137650" cy="76200"/>
            <a:chOff x="3" y="720"/>
            <a:chExt cx="6476" cy="96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pic>
        <p:nvPicPr>
          <p:cNvPr id="13324" name="Picture 4" descr="DSCN74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20875"/>
            <a:ext cx="21717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6" descr="C:\Users\user1\Documents\Zip\Здравоохранение Чапаевска\Фото сотрудников\IMG_00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013325"/>
            <a:ext cx="116681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7" descr="C:\Users\user1\Documents\Zip\Здравоохранение Чапаевска\Фото сотрудников\IMG_003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4868863"/>
            <a:ext cx="1304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500438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513" y="115888"/>
            <a:ext cx="7531100" cy="6492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100" dirty="0" smtClean="0">
                <a:cs typeface="Arial" pitchFamily="34" charset="0"/>
              </a:rPr>
              <a:t>Снижение загрязнения </a:t>
            </a:r>
            <a:r>
              <a:rPr lang="ru-RU" sz="3100" dirty="0" err="1" smtClean="0">
                <a:cs typeface="Arial" pitchFamily="34" charset="0"/>
              </a:rPr>
              <a:t>диоксинами</a:t>
            </a:r>
            <a:r>
              <a:rPr lang="ru-RU" sz="3100" dirty="0" smtClean="0">
                <a:cs typeface="Arial" pitchFamily="34" charset="0"/>
              </a:rPr>
              <a:t> грудного молока, 1998-2007-2019</a:t>
            </a:r>
            <a:endParaRPr lang="ru-RU" sz="3100" dirty="0">
              <a:cs typeface="Arial" pitchFamily="34" charset="0"/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042988" y="981075"/>
            <a:ext cx="8101012" cy="1511300"/>
          </a:xfrm>
        </p:spPr>
        <p:txBody>
          <a:bodyPr/>
          <a:lstStyle/>
          <a:p>
            <a:pPr lvl="1" eaLnBrk="1" hangingPunct="1"/>
            <a:r>
              <a:rPr lang="ru-RU" altLang="ru-RU" sz="2000" dirty="0" smtClean="0"/>
              <a:t>Объединенные пробы рожениц</a:t>
            </a:r>
            <a:r>
              <a:rPr lang="ru-RU" altLang="ru-RU" sz="2000" dirty="0" smtClean="0"/>
              <a:t>, проживавших на территории менее 3 км от завода</a:t>
            </a:r>
          </a:p>
          <a:p>
            <a:pPr lvl="1" eaLnBrk="1" hangingPunct="1"/>
            <a:r>
              <a:rPr lang="ru-RU" altLang="ru-RU" sz="2000" dirty="0"/>
              <a:t>Объединенные пробы рожениц, проживавших на территории менее 3 км от завода</a:t>
            </a:r>
            <a:endParaRPr lang="ru-RU" altLang="ru-RU" sz="2000" dirty="0" smtClean="0"/>
          </a:p>
        </p:txBody>
      </p:sp>
      <p:sp>
        <p:nvSpPr>
          <p:cNvPr id="3277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4113" y="6497638"/>
            <a:ext cx="477837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1FC799-00D3-4EE7-8D42-90B32E360704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pic>
        <p:nvPicPr>
          <p:cNvPr id="3277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 descr="ма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4"/>
          <p:cNvGrpSpPr>
            <a:grpSpLocks/>
          </p:cNvGrpSpPr>
          <p:nvPr/>
        </p:nvGrpSpPr>
        <p:grpSpPr bwMode="auto">
          <a:xfrm>
            <a:off x="6350" y="908050"/>
            <a:ext cx="9137650" cy="76200"/>
            <a:chOff x="3" y="720"/>
            <a:chExt cx="6476" cy="96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236844"/>
              </p:ext>
            </p:extLst>
          </p:nvPr>
        </p:nvGraphicFramePr>
        <p:xfrm>
          <a:off x="2051050" y="2852738"/>
          <a:ext cx="5905500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77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24209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48" y="5301208"/>
            <a:ext cx="183673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1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200900" cy="720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400" dirty="0">
                <a:cs typeface="Arial" pitchFamily="34" charset="0"/>
              </a:rPr>
              <a:t>Снижение смертности в Чапаевске</a:t>
            </a:r>
          </a:p>
        </p:txBody>
      </p:sp>
      <p:sp>
        <p:nvSpPr>
          <p:cNvPr id="1536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21700" y="6477000"/>
            <a:ext cx="5143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E555B86-5E8B-4D5A-9106-F2857F404D17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73775"/>
            <a:ext cx="131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мак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076825" y="2349500"/>
            <a:ext cx="795338" cy="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5903913" y="2205038"/>
            <a:ext cx="248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Самарская область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331913" y="1412776"/>
          <a:ext cx="6984503" cy="43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5369" name="Group 4"/>
          <p:cNvGrpSpPr>
            <a:grpSpLocks/>
          </p:cNvGrpSpPr>
          <p:nvPr/>
        </p:nvGrpSpPr>
        <p:grpSpPr bwMode="auto">
          <a:xfrm>
            <a:off x="6350" y="1049338"/>
            <a:ext cx="9137650" cy="76200"/>
            <a:chOff x="3" y="720"/>
            <a:chExt cx="6476" cy="9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ltGray">
            <a:xfrm>
              <a:off x="3" y="720"/>
              <a:ext cx="647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ltGray">
            <a:xfrm>
              <a:off x="3" y="792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300163" y="2997200"/>
            <a:ext cx="7519987" cy="78263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Чапаевск</a:t>
            </a:r>
            <a:r>
              <a:rPr lang="en-US" sz="4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4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Россия – </a:t>
            </a:r>
            <a:r>
              <a:rPr lang="en-US" sz="4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2014</a:t>
            </a:r>
            <a:endParaRPr lang="ru-RU" sz="40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387" name="Picture 4" descr="ма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490" r="5800" b="7034"/>
          <a:stretch>
            <a:fillRect/>
          </a:stretch>
        </p:blipFill>
        <p:spPr bwMode="auto">
          <a:xfrm>
            <a:off x="0" y="0"/>
            <a:ext cx="13001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450"/>
            <a:ext cx="22161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10" descr="logo_chapaevsk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92075"/>
            <a:ext cx="9461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GD_BusPres_01_TP01136794 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GD_BusPres_01_TP01136794 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4007</TotalTime>
  <Words>1079</Words>
  <Application>Microsoft Office PowerPoint</Application>
  <PresentationFormat>Экран (4:3)</PresentationFormat>
  <Paragraphs>222</Paragraphs>
  <Slides>24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Солнцестояние</vt:lpstr>
      <vt:lpstr>Диаграмма Microsoft Excel</vt:lpstr>
      <vt:lpstr>Укрепление общественного здоровья -  «Чапаевск – здоровый город – счастливый город» - вектор сохранения человеческого капитала</vt:lpstr>
      <vt:lpstr>Презентация PowerPoint</vt:lpstr>
      <vt:lpstr>Презентация PowerPoint</vt:lpstr>
      <vt:lpstr>Презентация PowerPoint</vt:lpstr>
      <vt:lpstr>Реабилитационные Программы Чапаевска</vt:lpstr>
      <vt:lpstr>Проекты с ВОЗ – неонатальная и педиатрическая служба</vt:lpstr>
      <vt:lpstr>Снижение загрязнения диоксинами грудного молока, 1998-2007-2019</vt:lpstr>
      <vt:lpstr>Снижение смертности в Чапаевске</vt:lpstr>
      <vt:lpstr>Презентация PowerPoint</vt:lpstr>
      <vt:lpstr>Аккредитация г.о.Чапаевск в Европейской сети ВОЗ «Здоровые города»</vt:lpstr>
      <vt:lpstr>ЧАПАЕВСК - ЗДОРОВЫЙ ГОРОД – СЧАСТЛИВЫЙ ГОРОД</vt:lpstr>
      <vt:lpstr>Межведомственный подход</vt:lpstr>
      <vt:lpstr>Потерянные годы потенциальной жизни – ключевой индикатор муниципальной программы</vt:lpstr>
      <vt:lpstr>ПГПЖ-65 в 1996-2000 и 2011-15</vt:lpstr>
      <vt:lpstr>ПГПЖ-65 за 2011-2015гг на 1000 населения в зависимости от района проживания*</vt:lpstr>
      <vt:lpstr>Презентация PowerPoint</vt:lpstr>
      <vt:lpstr>Презентация PowerPoint</vt:lpstr>
      <vt:lpstr>Презентация PowerPoint</vt:lpstr>
      <vt:lpstr>ПГПЖ-65 за время участия Чапаевска в сети ВОЗ «Здоровые города» и реализации программы «Чапаевск –здоровый город – счастливый город»</vt:lpstr>
      <vt:lpstr>Ключевые особенности</vt:lpstr>
      <vt:lpstr>На пути к седьмой фазе проекта ВОЗ</vt:lpstr>
      <vt:lpstr>Презентация PowerPoint</vt:lpstr>
      <vt:lpstr>Презентация PowerPoint</vt:lpstr>
      <vt:lpstr>Инфраструктура «Здорового города»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город</dc:title>
  <dc:creator>Sergeyev</dc:creator>
  <cp:lastModifiedBy>Oleg Sergeyev</cp:lastModifiedBy>
  <cp:revision>434</cp:revision>
  <cp:lastPrinted>2015-09-04T08:07:56Z</cp:lastPrinted>
  <dcterms:created xsi:type="dcterms:W3CDTF">2011-08-04T03:45:12Z</dcterms:created>
  <dcterms:modified xsi:type="dcterms:W3CDTF">2020-08-19T11:04:12Z</dcterms:modified>
</cp:coreProperties>
</file>